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68" r:id="rId1"/>
  </p:sldMasterIdLst>
  <p:notesMasterIdLst>
    <p:notesMasterId r:id="rId40"/>
  </p:notesMasterIdLst>
  <p:sldIdLst>
    <p:sldId id="298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99" r:id="rId14"/>
    <p:sldId id="301" r:id="rId15"/>
    <p:sldId id="271" r:id="rId16"/>
    <p:sldId id="272" r:id="rId17"/>
    <p:sldId id="273" r:id="rId18"/>
    <p:sldId id="274" r:id="rId19"/>
    <p:sldId id="302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90" r:id="rId33"/>
    <p:sldId id="291" r:id="rId34"/>
    <p:sldId id="292" r:id="rId35"/>
    <p:sldId id="293" r:id="rId36"/>
    <p:sldId id="294" r:id="rId37"/>
    <p:sldId id="295" r:id="rId38"/>
    <p:sldId id="296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96712" cy="124904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87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3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27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51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5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299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23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47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71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395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419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1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43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467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91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</p:spPr>
        <p:txBody>
          <a:bodyPr wrap="none" anchor="ctr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15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39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563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87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11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35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59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35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</p:spPr>
        <p:txBody>
          <a:bodyPr wrap="none" anchor="ctr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683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07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</p:spPr>
        <p:txBody>
          <a:bodyPr wrap="none" anchor="ctr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31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755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779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</p:spPr>
        <p:txBody>
          <a:bodyPr wrap="none" anchor="ctr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59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83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07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31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55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79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AFBC28-9082-4414-AF4A-9F4BF9E0538B}" type="datetimeFigureOut">
              <a:rPr lang="en-US" smtClean="0"/>
              <a:pPr>
                <a:defRPr/>
              </a:pPr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3320C6-8DC6-4499-8801-C155B5B2913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054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791E32-C2EF-4373-999A-A55C6A2F05CF}" type="datetimeFigureOut">
              <a:rPr lang="en-US" smtClean="0"/>
              <a:pPr>
                <a:defRPr/>
              </a:pPr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CD68E1-96AE-4069-A7F4-9135F1B0E4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531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791E32-C2EF-4373-999A-A55C6A2F05CF}" type="datetimeFigureOut">
              <a:rPr lang="en-US" smtClean="0"/>
              <a:pPr>
                <a:defRPr/>
              </a:pPr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CD68E1-96AE-4069-A7F4-9135F1B0E4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058326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791E32-C2EF-4373-999A-A55C6A2F05CF}" type="datetimeFigureOut">
              <a:rPr lang="en-US" smtClean="0"/>
              <a:pPr>
                <a:defRPr/>
              </a:pPr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CD68E1-96AE-4069-A7F4-9135F1B0E4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102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791E32-C2EF-4373-999A-A55C6A2F05CF}" type="datetimeFigureOut">
              <a:rPr lang="en-US" smtClean="0"/>
              <a:pPr>
                <a:defRPr/>
              </a:pPr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CD68E1-96AE-4069-A7F4-9135F1B0E4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797072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791E32-C2EF-4373-999A-A55C6A2F05CF}" type="datetimeFigureOut">
              <a:rPr lang="en-US" smtClean="0"/>
              <a:pPr>
                <a:defRPr/>
              </a:pPr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CD68E1-96AE-4069-A7F4-9135F1B0E4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5664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008E71-A188-466F-B7BC-4DE5CCA8E897}" type="datetimeFigureOut">
              <a:rPr lang="en-US" smtClean="0"/>
              <a:pPr>
                <a:defRPr/>
              </a:pPr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62B975-B5FE-4AD8-9B4C-D05DC218E38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3213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FB723E-B3C8-40E8-81CE-6E07662020AA}" type="datetimeFigureOut">
              <a:rPr lang="en-US" smtClean="0"/>
              <a:pPr>
                <a:defRPr/>
              </a:pPr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748333-6A4D-4339-B3FD-C469A3FB58D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609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2DDBB4-4989-4E30-B753-952A98868497}" type="datetimeFigureOut">
              <a:rPr lang="en-US" smtClean="0"/>
              <a:pPr>
                <a:defRPr/>
              </a:pPr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459799-3D9B-48A2-8A08-031F670BE4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070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E6E0B-8408-4B70-BCAB-4AEB132087B5}" type="datetimeFigureOut">
              <a:rPr lang="en-US" smtClean="0"/>
              <a:pPr>
                <a:defRPr/>
              </a:pPr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03E30C-C1BD-4341-9023-0CC9AB1E5B7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245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F21067-C9A5-4CA2-A351-E1FBE033CE2B}" type="datetimeFigureOut">
              <a:rPr lang="en-US" smtClean="0"/>
              <a:pPr>
                <a:defRPr/>
              </a:pPr>
              <a:t>12/28/2019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0850F8-9BC8-40DC-BD43-BF05F6B428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746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A73339-5691-49E2-ABE6-5EA2AFB659AA}" type="datetimeFigureOut">
              <a:rPr lang="en-US" smtClean="0"/>
              <a:pPr>
                <a:defRPr/>
              </a:pPr>
              <a:t>12/28/2019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B3F83B-ED38-4D21-BC2E-DCA91EF1E9E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517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262513-A93E-4583-AB19-CB3D77AE927D}" type="datetimeFigureOut">
              <a:rPr lang="en-US" smtClean="0"/>
              <a:pPr>
                <a:defRPr/>
              </a:pPr>
              <a:t>12/28/2019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FFFF91-0115-4B77-B188-10403C6287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913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F61912-4478-4E33-BC25-7511381C87E8}" type="datetimeFigureOut">
              <a:rPr lang="en-US" smtClean="0"/>
              <a:pPr>
                <a:defRPr/>
              </a:pPr>
              <a:t>12/28/2019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4B12B8-C3C0-44F2-B586-73CF1AB159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353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DEAC6F-8175-452E-B9C6-5DF3A27AB1DF}" type="datetimeFigureOut">
              <a:rPr lang="en-US" smtClean="0"/>
              <a:pPr>
                <a:defRPr/>
              </a:pPr>
              <a:t>12/28/2019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38F812-F396-4F42-94F6-F328894E45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459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2C3231-0B53-4E06-8778-2B9FCF1F8842}" type="datetimeFigureOut">
              <a:rPr lang="en-US" smtClean="0"/>
              <a:pPr>
                <a:defRPr/>
              </a:pPr>
              <a:t>12/28/2019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1CAFF6-4985-443D-9D73-D09B220461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13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9791E32-C2EF-4373-999A-A55C6A2F05CF}" type="datetimeFigureOut">
              <a:rPr lang="en-US" smtClean="0"/>
              <a:pPr>
                <a:defRPr/>
              </a:pPr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E7CD68E1-96AE-4069-A7F4-9135F1B0E4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168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file:///\\..\Desktop\tubul\mouth.htm" TargetMode="External"/><Relationship Id="rId13" Type="http://schemas.openxmlformats.org/officeDocument/2006/relationships/hyperlink" Target="file:///\\..\Desktop\tubul\throat.htm" TargetMode="External"/><Relationship Id="rId18" Type="http://schemas.openxmlformats.org/officeDocument/2006/relationships/hyperlink" Target="file:///\\..\Desktop\tubul\female.htm" TargetMode="External"/><Relationship Id="rId26" Type="http://schemas.openxmlformats.org/officeDocument/2006/relationships/hyperlink" Target="file:///\\..\Desktop\tubul\modalities.htm" TargetMode="External"/><Relationship Id="rId3" Type="http://schemas.openxmlformats.org/officeDocument/2006/relationships/hyperlink" Target="file:///\\..\Desktop\tubul\head.htm" TargetMode="External"/><Relationship Id="rId21" Type="http://schemas.openxmlformats.org/officeDocument/2006/relationships/hyperlink" Target="file:///\\..\Desktop\tubul\respiratory.htm" TargetMode="External"/><Relationship Id="rId7" Type="http://schemas.openxmlformats.org/officeDocument/2006/relationships/hyperlink" Target="file:///\\..\Desktop\tubul\face.htm" TargetMode="External"/><Relationship Id="rId12" Type="http://schemas.openxmlformats.org/officeDocument/2006/relationships/hyperlink" Target="file:///\\..\Desktop\tubul\teeth.htm" TargetMode="External"/><Relationship Id="rId17" Type="http://schemas.openxmlformats.org/officeDocument/2006/relationships/hyperlink" Target="file:///\\..\Desktop\tubul\male.htm" TargetMode="External"/><Relationship Id="rId25" Type="http://schemas.openxmlformats.org/officeDocument/2006/relationships/hyperlink" Target="file:///\\..\Desktop\tubul\general.htm" TargetMode="External"/><Relationship Id="rId2" Type="http://schemas.openxmlformats.org/officeDocument/2006/relationships/hyperlink" Target="file:///\\..\Desktop\tubul\mind.htm" TargetMode="External"/><Relationship Id="rId16" Type="http://schemas.openxmlformats.org/officeDocument/2006/relationships/hyperlink" Target="file:///\\..\Desktop\tubul\urinary.htm" TargetMode="External"/><Relationship Id="rId20" Type="http://schemas.openxmlformats.org/officeDocument/2006/relationships/hyperlink" Target="file:///\\..\Desktop\tubul\locomotor.htm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file:///\\..\Desktop\tubul\nose.htm" TargetMode="External"/><Relationship Id="rId11" Type="http://schemas.openxmlformats.org/officeDocument/2006/relationships/hyperlink" Target="file:///\\..\Desktop\tubul\gums.htm" TargetMode="External"/><Relationship Id="rId24" Type="http://schemas.openxmlformats.org/officeDocument/2006/relationships/hyperlink" Target="file:///\\..\Desktop\tubul\nervous.htm" TargetMode="External"/><Relationship Id="rId5" Type="http://schemas.openxmlformats.org/officeDocument/2006/relationships/hyperlink" Target="file:///\\..\Desktop\tubul\ears.htm" TargetMode="External"/><Relationship Id="rId15" Type="http://schemas.openxmlformats.org/officeDocument/2006/relationships/hyperlink" Target="file:///\\..\Desktop\tubul\abdomen.htm" TargetMode="External"/><Relationship Id="rId23" Type="http://schemas.openxmlformats.org/officeDocument/2006/relationships/hyperlink" Target="file:///\\..\Desktop\tubul\fever.htm" TargetMode="External"/><Relationship Id="rId10" Type="http://schemas.openxmlformats.org/officeDocument/2006/relationships/hyperlink" Target="file:///\\..\Desktop\tubul\taste.htm" TargetMode="External"/><Relationship Id="rId19" Type="http://schemas.openxmlformats.org/officeDocument/2006/relationships/hyperlink" Target="file:///\\..\Desktop\tubul\circulatory.htm" TargetMode="External"/><Relationship Id="rId4" Type="http://schemas.openxmlformats.org/officeDocument/2006/relationships/hyperlink" Target="file:///\\..\Desktop\tubul\eyes.htm" TargetMode="External"/><Relationship Id="rId9" Type="http://schemas.openxmlformats.org/officeDocument/2006/relationships/hyperlink" Target="file:///\\..\Desktop\tubul\tongue.htm" TargetMode="External"/><Relationship Id="rId14" Type="http://schemas.openxmlformats.org/officeDocument/2006/relationships/hyperlink" Target="file:///\\..\Desktop\tubul\stomach.htm" TargetMode="External"/><Relationship Id="rId22" Type="http://schemas.openxmlformats.org/officeDocument/2006/relationships/hyperlink" Target="file:///\\..\Desktop\tubul\skin.htm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file:///\\..\Desktop\tubul\gums.htm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file:///\\..\Desktop\tubul\teeth.htm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file:///\\..\Desktop\tubul\throat.htm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file:///\\..\Desktop\tubul\stomach.htm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file:///\\..\Desktop\tubul\abdomen.htm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hyperlink" Target="file:///\\..\Desktop\tubul\abdomen2.htm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file:///\\..\Desktop\tubul\urinary.htm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file:///\\..\Desktop\tubul\male.htm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file:///\\..\Desktop\tubul\female.htm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hyperlink" Target="file:///\\..\Desktop\tubul\female2.htm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file:///\\..\Desktop\tubul\circulatory.htm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file:///\\..\Desktop\tubul\locomotor.htm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hyperlink" Target="file:///\\..\Desktop\tubul\locomotor2.ht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file:///\\..\Desktop\tubul\respiratory.htm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5" Type="http://schemas.openxmlformats.org/officeDocument/2006/relationships/hyperlink" Target="file:///\\..\Desktop\tubul\respiratory3.htm" TargetMode="External"/><Relationship Id="rId4" Type="http://schemas.openxmlformats.org/officeDocument/2006/relationships/hyperlink" Target="file:///\\..\Desktop\tubul\respiratory2.htm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file:///\\..\Desktop\tubul\fever.htm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file:///\\..\Desktop\tubul\nervous.htm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hyperlink" Target="file:///\\..\Desktop\tubul\nervous2.htm" TargetMode="Externa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1828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lgerian" pitchFamily="82" charset="0"/>
              </a:rPr>
              <a:t>Pocket manual of homoeopathic material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  <a:latin typeface="Algerian" pitchFamily="82" charset="0"/>
              </a:rPr>
              <a:t>medica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lgerian" pitchFamily="82" charset="0"/>
              </a:rPr>
              <a:t> and repertory</a:t>
            </a:r>
            <a:b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lgerian" pitchFamily="82" charset="0"/>
              </a:rPr>
            </a:b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lgerian" pitchFamily="82" charset="0"/>
              </a:rPr>
              <a:t>- William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  <a:latin typeface="Algerian" pitchFamily="82" charset="0"/>
              </a:rPr>
              <a:t>boericke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Algerian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79912" y="4581128"/>
            <a:ext cx="48910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Dr.S.P.SUJA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M.D (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Asst. Professor, Department of Repertory</a:t>
            </a:r>
          </a:p>
          <a:p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Sarada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Krishna Homoeopathic Medical College</a:t>
            </a:r>
          </a:p>
          <a:p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Kulasekharam</a:t>
            </a:r>
            <a:endParaRPr lang="en-IN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22250"/>
            <a:ext cx="7772400" cy="19177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IN" sz="4000" dirty="0">
                <a:solidFill>
                  <a:srgbClr val="0070C0"/>
                </a:solidFill>
              </a:rPr>
              <a:t>Prefatory note to the Repertory by </a:t>
            </a:r>
            <a:br>
              <a:rPr lang="en-IN" sz="4000" dirty="0">
                <a:solidFill>
                  <a:srgbClr val="0070C0"/>
                </a:solidFill>
              </a:rPr>
            </a:br>
            <a:r>
              <a:rPr lang="en-IN" sz="4000" dirty="0">
                <a:solidFill>
                  <a:srgbClr val="0070C0"/>
                </a:solidFill>
              </a:rPr>
              <a:t>OSCAR. E. BOERICKE.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algn="just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US" sz="2800" smtClean="0">
              <a:latin typeface="Times New Roman" pitchFamily="16" charset="0"/>
              <a:cs typeface="Times New Roman" pitchFamily="16" charset="0"/>
            </a:endParaRPr>
          </a:p>
          <a:p>
            <a:pPr algn="just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The division of section of repertory is arranged according to Hahnemann schema Started as follows : Mind , Head, Eyes etc.</a:t>
            </a:r>
          </a:p>
          <a:p>
            <a:pPr algn="just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Heading and sub-heading and specific conditions arranged in alphabetical order.</a:t>
            </a:r>
          </a:p>
          <a:p>
            <a:pPr algn="just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Example  : Mind – Awkward – brain fog – Catalepsy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idx="1"/>
          </p:nvPr>
        </p:nvSpPr>
        <p:spPr>
          <a:xfrm>
            <a:off x="685800" y="533400"/>
            <a:ext cx="7772400" cy="6196013"/>
          </a:xfrm>
        </p:spPr>
        <p:txBody>
          <a:bodyPr/>
          <a:lstStyle/>
          <a:p>
            <a:pPr marL="339725" indent="-339725">
              <a:lnSpc>
                <a:spcPct val="90000"/>
              </a:lnSpc>
              <a:spcBef>
                <a:spcPts val="8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IN" sz="3200" smtClean="0">
                <a:latin typeface="Times New Roman" pitchFamily="16" charset="0"/>
                <a:cs typeface="Times New Roman" pitchFamily="16" charset="0"/>
              </a:rPr>
              <a:t>All headings when can be elaborated are done so.</a:t>
            </a:r>
          </a:p>
          <a:p>
            <a:pPr marL="339725" indent="-339725">
              <a:lnSpc>
                <a:spcPct val="90000"/>
              </a:lnSpc>
              <a:spcBef>
                <a:spcPts val="8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IN" sz="3200" smtClean="0">
                <a:latin typeface="Times New Roman" pitchFamily="16" charset="0"/>
                <a:cs typeface="Times New Roman" pitchFamily="16" charset="0"/>
              </a:rPr>
              <a:t>	Example	: Headache is presented under definite captions</a:t>
            </a:r>
          </a:p>
          <a:p>
            <a:pPr marL="739775" lvl="1" indent="-282575" algn="r">
              <a:lnSpc>
                <a:spcPct val="90000"/>
              </a:lnSpc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IN" sz="2800" smtClean="0">
                <a:latin typeface="Times New Roman" pitchFamily="16" charset="0"/>
                <a:cs typeface="Times New Roman" pitchFamily="16" charset="0"/>
              </a:rPr>
              <a:t>	CAUSE</a:t>
            </a:r>
          </a:p>
          <a:p>
            <a:pPr marL="739775" lvl="1" indent="-282575" algn="r">
              <a:lnSpc>
                <a:spcPct val="90000"/>
              </a:lnSpc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IN" sz="2800" smtClean="0">
                <a:latin typeface="Times New Roman" pitchFamily="16" charset="0"/>
                <a:cs typeface="Times New Roman" pitchFamily="16" charset="0"/>
              </a:rPr>
              <a:t>	TYPE</a:t>
            </a:r>
          </a:p>
          <a:p>
            <a:pPr marL="739775" lvl="1" indent="-282575" algn="r">
              <a:lnSpc>
                <a:spcPct val="90000"/>
              </a:lnSpc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IN" sz="2800" smtClean="0">
                <a:latin typeface="Times New Roman" pitchFamily="16" charset="0"/>
                <a:cs typeface="Times New Roman" pitchFamily="16" charset="0"/>
              </a:rPr>
              <a:t>	LOCATION</a:t>
            </a:r>
          </a:p>
          <a:p>
            <a:pPr marL="739775" lvl="1" indent="-282575" algn="r">
              <a:lnSpc>
                <a:spcPct val="90000"/>
              </a:lnSpc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IN" sz="2800" smtClean="0">
                <a:latin typeface="Times New Roman" pitchFamily="16" charset="0"/>
                <a:cs typeface="Times New Roman" pitchFamily="16" charset="0"/>
              </a:rPr>
              <a:t>	CHARACTER OF PAIN</a:t>
            </a:r>
          </a:p>
          <a:p>
            <a:pPr marL="739775" lvl="1" indent="-282575" algn="r">
              <a:lnSpc>
                <a:spcPct val="90000"/>
              </a:lnSpc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IN" sz="2800" smtClean="0">
                <a:latin typeface="Times New Roman" pitchFamily="16" charset="0"/>
                <a:cs typeface="Times New Roman" pitchFamily="16" charset="0"/>
              </a:rPr>
              <a:t>	CON COMMITTANT</a:t>
            </a:r>
          </a:p>
          <a:p>
            <a:pPr marL="739775" lvl="1" indent="-282575" algn="r">
              <a:lnSpc>
                <a:spcPct val="90000"/>
              </a:lnSpc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IN" sz="2800" smtClean="0">
                <a:latin typeface="Times New Roman" pitchFamily="16" charset="0"/>
                <a:cs typeface="Times New Roman" pitchFamily="16" charset="0"/>
              </a:rPr>
              <a:t>	MODALITIES</a:t>
            </a:r>
          </a:p>
          <a:p>
            <a:pPr marL="739775" lvl="1" indent="-282575" algn="r">
              <a:lnSpc>
                <a:spcPct val="90000"/>
              </a:lnSpc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IN" sz="2800" smtClean="0">
                <a:latin typeface="Times New Roman" pitchFamily="16" charset="0"/>
                <a:cs typeface="Times New Roman" pitchFamily="16" charset="0"/>
              </a:rPr>
              <a:t>	AGGRAVATION</a:t>
            </a:r>
          </a:p>
          <a:p>
            <a:pPr marL="739775" lvl="1" indent="-282575" algn="r">
              <a:lnSpc>
                <a:spcPct val="90000"/>
              </a:lnSpc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IN" sz="2800" smtClean="0">
                <a:latin typeface="Times New Roman" pitchFamily="16" charset="0"/>
                <a:cs typeface="Times New Roman" pitchFamily="16" charset="0"/>
              </a:rPr>
              <a:t>	AMELIORATION</a:t>
            </a:r>
          </a:p>
          <a:p>
            <a:pPr marL="739775" lvl="1" indent="-282575" algn="r">
              <a:lnSpc>
                <a:spcPct val="90000"/>
              </a:lnSpc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IN" sz="2800" smtClean="0">
              <a:latin typeface="Times New Roman" pitchFamily="16" charset="0"/>
              <a:cs typeface="Times New Roman" pitchFamily="16" charset="0"/>
            </a:endParaRPr>
          </a:p>
        </p:txBody>
      </p:sp>
      <p:pic>
        <p:nvPicPr>
          <p:cNvPr id="1229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2514600"/>
            <a:ext cx="3505200" cy="3886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2292" name="WordArt 3"/>
          <p:cNvSpPr>
            <a:spLocks noChangeArrowheads="1" noChangeShapeType="1" noTextEdit="1"/>
          </p:cNvSpPr>
          <p:nvPr/>
        </p:nvSpPr>
        <p:spPr bwMode="auto">
          <a:xfrm>
            <a:off x="4343400" y="2514600"/>
            <a:ext cx="2514600" cy="619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18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0186" dir="4303642" algn="ctr" rotWithShape="0">
                    <a:srgbClr val="4D4D4D">
                      <a:alpha val="80011"/>
                    </a:srgbClr>
                  </a:outerShdw>
                </a:effectLst>
                <a:latin typeface="AngsanaUPC"/>
                <a:cs typeface="AngsanaUPC"/>
              </a:rPr>
              <a:t>C.T.L.C.C.M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idx="1"/>
          </p:nvPr>
        </p:nvSpPr>
        <p:spPr>
          <a:xfrm>
            <a:off x="685800" y="609600"/>
            <a:ext cx="7772400" cy="5791200"/>
          </a:xfrm>
        </p:spPr>
        <p:txBody>
          <a:bodyPr rtlCol="0">
            <a:normAutofit/>
          </a:bodyPr>
          <a:lstStyle/>
          <a:p>
            <a:pPr marL="339725" indent="-339725" algn="just" fontAlgn="auto">
              <a:spcBef>
                <a:spcPts val="800"/>
              </a:spcBef>
              <a:spcAft>
                <a:spcPts val="0"/>
              </a:spcAft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IN" sz="3200" dirty="0">
                <a:latin typeface="Times New Roman" pitchFamily="18" charset="0"/>
                <a:cs typeface="Times New Roman" pitchFamily="18" charset="0"/>
              </a:rPr>
              <a:t>The Technical names of diseases are bracketed where it is required according to Homoeopathic point of view</a:t>
            </a: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IN" sz="3200" dirty="0">
              <a:latin typeface="Times New Roman" pitchFamily="18" charset="0"/>
              <a:cs typeface="Times New Roman" pitchFamily="18" charset="0"/>
            </a:endParaRPr>
          </a:p>
          <a:p>
            <a:pPr marL="339725" indent="-339725" algn="just" fontAlgn="auto">
              <a:spcBef>
                <a:spcPts val="800"/>
              </a:spcBef>
              <a:spcAft>
                <a:spcPts val="0"/>
              </a:spcAft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IN" sz="3200" dirty="0">
                <a:latin typeface="Times New Roman" pitchFamily="18" charset="0"/>
                <a:cs typeface="Times New Roman" pitchFamily="18" charset="0"/>
              </a:rPr>
              <a:t>Remedies are arranged in alphabetical order. Italics indicates more frequently verified clinical remedy</a:t>
            </a: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IN" sz="3200" dirty="0">
              <a:latin typeface="Times New Roman" pitchFamily="18" charset="0"/>
              <a:cs typeface="Times New Roman" pitchFamily="18" charset="0"/>
            </a:endParaRPr>
          </a:p>
          <a:p>
            <a:pPr marL="339725" indent="-339725" algn="just" fontAlgn="auto">
              <a:spcBef>
                <a:spcPts val="800"/>
              </a:spcBef>
              <a:spcAft>
                <a:spcPts val="0"/>
              </a:spcAft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IN" sz="3200" dirty="0">
                <a:latin typeface="Times New Roman" pitchFamily="18" charset="0"/>
                <a:cs typeface="Times New Roman" pitchFamily="18" charset="0"/>
              </a:rPr>
              <a:t>Complete alphabetical index newly added for specific reference and busy practitioner.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IN" sz="4800" dirty="0">
                <a:solidFill>
                  <a:srgbClr val="0070C0"/>
                </a:solidFill>
              </a:rPr>
              <a:t>Repertory part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00200"/>
            <a:ext cx="3657600" cy="4525963"/>
          </a:xfrm>
        </p:spPr>
        <p:txBody>
          <a:bodyPr rtlCol="0">
            <a:normAutofit/>
          </a:bodyPr>
          <a:lstStyle/>
          <a:p>
            <a:pPr fontAlgn="auto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Font typeface="Times New Roman" pitchFamily="16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dirty="0">
                <a:latin typeface="Times New Roman" pitchFamily="18" charset="0"/>
                <a:cs typeface="Times New Roman" pitchFamily="18" charset="0"/>
                <a:hlinkClick r:id="rId2"/>
              </a:rPr>
              <a:t>Mind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auto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Font typeface="Times New Roman" pitchFamily="16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en-US" dirty="0">
                <a:latin typeface="Times New Roman" pitchFamily="18" charset="0"/>
                <a:cs typeface="Times New Roman" pitchFamily="18" charset="0"/>
                <a:hlinkClick r:id="rId3"/>
              </a:rPr>
              <a:t>Head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fontAlgn="auto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Font typeface="Times New Roman" pitchFamily="16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dirty="0">
                <a:latin typeface="Times New Roman" pitchFamily="18" charset="0"/>
                <a:cs typeface="Times New Roman" pitchFamily="18" charset="0"/>
                <a:hlinkClick r:id="rId4"/>
              </a:rPr>
              <a:t>Eyes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fontAlgn="auto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Font typeface="Times New Roman" pitchFamily="16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dirty="0">
                <a:latin typeface="Times New Roman" pitchFamily="18" charset="0"/>
                <a:cs typeface="Times New Roman" pitchFamily="18" charset="0"/>
                <a:hlinkClick r:id="rId5"/>
              </a:rPr>
              <a:t>Ears</a:t>
            </a:r>
          </a:p>
          <a:p>
            <a:pPr fontAlgn="auto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Font typeface="Times New Roman" pitchFamily="16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dirty="0">
                <a:latin typeface="Times New Roman" pitchFamily="18" charset="0"/>
                <a:cs typeface="Times New Roman" pitchFamily="18" charset="0"/>
                <a:hlinkClick r:id="rId6"/>
              </a:rPr>
              <a:t>Nose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fontAlgn="auto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Font typeface="Times New Roman" pitchFamily="16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dirty="0">
                <a:latin typeface="Times New Roman" pitchFamily="18" charset="0"/>
                <a:cs typeface="Times New Roman" pitchFamily="18" charset="0"/>
                <a:hlinkClick r:id="rId7"/>
              </a:rPr>
              <a:t>Face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fontAlgn="auto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Font typeface="Times New Roman" pitchFamily="16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en-US" dirty="0">
                <a:latin typeface="Times New Roman" pitchFamily="18" charset="0"/>
                <a:cs typeface="Times New Roman" pitchFamily="18" charset="0"/>
                <a:hlinkClick r:id="rId8"/>
              </a:rPr>
              <a:t>Mouth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auto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Font typeface="Times New Roman" pitchFamily="16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en-US" dirty="0">
                <a:latin typeface="Times New Roman" pitchFamily="18" charset="0"/>
                <a:cs typeface="Times New Roman" pitchFamily="18" charset="0"/>
                <a:hlinkClick r:id="rId9"/>
              </a:rPr>
              <a:t>Tongue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auto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Font typeface="Times New Roman" pitchFamily="16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en-US" dirty="0">
                <a:latin typeface="Times New Roman" pitchFamily="18" charset="0"/>
                <a:cs typeface="Times New Roman" pitchFamily="18" charset="0"/>
                <a:hlinkClick r:id="rId10"/>
              </a:rPr>
              <a:t>Taste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auto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Font typeface="Times New Roman" pitchFamily="16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en-US" dirty="0">
                <a:latin typeface="Times New Roman" pitchFamily="18" charset="0"/>
                <a:cs typeface="Times New Roman" pitchFamily="18" charset="0"/>
                <a:hlinkClick r:id="rId11"/>
              </a:rPr>
              <a:t>Gums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fontAlgn="auto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Font typeface="Times New Roman" pitchFamily="16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en-US" dirty="0">
                <a:latin typeface="Times New Roman" pitchFamily="18" charset="0"/>
                <a:cs typeface="Times New Roman" pitchFamily="18" charset="0"/>
                <a:hlinkClick r:id="rId12"/>
              </a:rPr>
              <a:t>Teeth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fontAlgn="auto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Font typeface="Times New Roman" pitchFamily="16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12. </a:t>
            </a:r>
            <a:r>
              <a:rPr lang="en-US" dirty="0">
                <a:latin typeface="Times New Roman" pitchFamily="18" charset="0"/>
                <a:cs typeface="Times New Roman" pitchFamily="18" charset="0"/>
                <a:hlinkClick r:id="rId13"/>
              </a:rPr>
              <a:t>Throat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1600200"/>
            <a:ext cx="3657600" cy="4525963"/>
          </a:xfrm>
        </p:spPr>
        <p:txBody>
          <a:bodyPr rtlCol="0">
            <a:normAutofit/>
          </a:bodyPr>
          <a:lstStyle/>
          <a:p>
            <a:pPr fontAlgn="auto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Font typeface="Times New Roman" pitchFamily="16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13. </a:t>
            </a:r>
            <a:r>
              <a:rPr lang="en-US" dirty="0">
                <a:latin typeface="Times New Roman" pitchFamily="18" charset="0"/>
                <a:cs typeface="Times New Roman" pitchFamily="18" charset="0"/>
                <a:hlinkClick r:id="rId14"/>
              </a:rPr>
              <a:t>Stomach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fontAlgn="auto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Font typeface="Times New Roman" pitchFamily="16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14. </a:t>
            </a:r>
            <a:r>
              <a:rPr lang="en-US" dirty="0">
                <a:latin typeface="Times New Roman" pitchFamily="18" charset="0"/>
                <a:cs typeface="Times New Roman" pitchFamily="18" charset="0"/>
                <a:hlinkClick r:id="rId15"/>
              </a:rPr>
              <a:t>Abdomen</a:t>
            </a:r>
          </a:p>
          <a:p>
            <a:pPr fontAlgn="auto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Font typeface="Times New Roman" pitchFamily="16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15. </a:t>
            </a:r>
            <a:r>
              <a:rPr lang="en-US" dirty="0">
                <a:latin typeface="Times New Roman" pitchFamily="18" charset="0"/>
                <a:cs typeface="Times New Roman" pitchFamily="18" charset="0"/>
                <a:hlinkClick r:id="rId16"/>
              </a:rPr>
              <a:t>Urinary System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auto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Font typeface="Times New Roman" pitchFamily="16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16. </a:t>
            </a:r>
            <a:r>
              <a:rPr lang="en-US" dirty="0">
                <a:latin typeface="Times New Roman" pitchFamily="18" charset="0"/>
                <a:cs typeface="Times New Roman" pitchFamily="18" charset="0"/>
                <a:hlinkClick r:id="rId17"/>
              </a:rPr>
              <a:t>Male Sexual 17System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fontAlgn="auto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Font typeface="Times New Roman" pitchFamily="16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17. </a:t>
            </a:r>
            <a:r>
              <a:rPr lang="en-US" dirty="0">
                <a:latin typeface="Times New Roman" pitchFamily="18" charset="0"/>
                <a:cs typeface="Times New Roman" pitchFamily="18" charset="0"/>
                <a:hlinkClick r:id="rId18"/>
              </a:rPr>
              <a:t>Female Sexual System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auto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Font typeface="Times New Roman" pitchFamily="16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18. </a:t>
            </a:r>
            <a:r>
              <a:rPr lang="en-US" dirty="0">
                <a:latin typeface="Times New Roman" pitchFamily="18" charset="0"/>
                <a:cs typeface="Times New Roman" pitchFamily="18" charset="0"/>
                <a:hlinkClick r:id="rId19"/>
              </a:rPr>
              <a:t>Circulatory System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fontAlgn="auto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Font typeface="Times New Roman" pitchFamily="16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19.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hlinkClick r:id="rId20"/>
              </a:rPr>
              <a:t>Locomotor</a:t>
            </a:r>
            <a:r>
              <a:rPr lang="en-US" dirty="0">
                <a:latin typeface="Times New Roman" pitchFamily="18" charset="0"/>
                <a:cs typeface="Times New Roman" pitchFamily="18" charset="0"/>
                <a:hlinkClick r:id="rId20"/>
              </a:rPr>
              <a:t> System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auto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Font typeface="Times New Roman" pitchFamily="16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20. </a:t>
            </a:r>
            <a:r>
              <a:rPr lang="en-US" dirty="0">
                <a:latin typeface="Times New Roman" pitchFamily="18" charset="0"/>
                <a:cs typeface="Times New Roman" pitchFamily="18" charset="0"/>
                <a:hlinkClick r:id="rId21"/>
              </a:rPr>
              <a:t>Respiratory System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auto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Font typeface="Times New Roman" pitchFamily="16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21. </a:t>
            </a:r>
            <a:r>
              <a:rPr lang="en-US" dirty="0">
                <a:latin typeface="Times New Roman" pitchFamily="18" charset="0"/>
                <a:cs typeface="Times New Roman" pitchFamily="18" charset="0"/>
                <a:hlinkClick r:id="rId22"/>
              </a:rPr>
              <a:t>Skin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fontAlgn="auto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Font typeface="Times New Roman" pitchFamily="16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22. </a:t>
            </a:r>
            <a:r>
              <a:rPr lang="en-US" dirty="0">
                <a:latin typeface="Times New Roman" pitchFamily="18" charset="0"/>
                <a:cs typeface="Times New Roman" pitchFamily="18" charset="0"/>
                <a:hlinkClick r:id="rId23"/>
              </a:rPr>
              <a:t>Fever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fontAlgn="auto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Font typeface="Times New Roman" pitchFamily="16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23. </a:t>
            </a:r>
            <a:r>
              <a:rPr lang="en-US" dirty="0">
                <a:latin typeface="Times New Roman" pitchFamily="18" charset="0"/>
                <a:cs typeface="Times New Roman" pitchFamily="18" charset="0"/>
                <a:hlinkClick r:id="rId24"/>
              </a:rPr>
              <a:t>Nervous System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auto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Font typeface="Times New Roman" pitchFamily="16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24. </a:t>
            </a:r>
            <a:r>
              <a:rPr lang="en-US" dirty="0">
                <a:latin typeface="Times New Roman" pitchFamily="18" charset="0"/>
                <a:cs typeface="Times New Roman" pitchFamily="18" charset="0"/>
                <a:hlinkClick r:id="rId25"/>
              </a:rPr>
              <a:t>Generalities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auto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Font typeface="Times New Roman" pitchFamily="16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25. </a:t>
            </a:r>
            <a:r>
              <a:rPr lang="en-US" dirty="0">
                <a:latin typeface="Times New Roman" pitchFamily="18" charset="0"/>
                <a:cs typeface="Times New Roman" pitchFamily="18" charset="0"/>
                <a:hlinkClick r:id="rId26"/>
              </a:rPr>
              <a:t>Modalities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IN" sz="4000" dirty="0">
                <a:solidFill>
                  <a:srgbClr val="0070C0"/>
                </a:solidFill>
              </a:rPr>
              <a:t>Plan &amp; construction of Repertory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marL="1280160" lvl="3" fontAlgn="auto">
              <a:spcBef>
                <a:spcPts val="750"/>
              </a:spcBef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•"/>
              <a:tabLst>
                <a:tab pos="1600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It is based upon the Materia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medica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by William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Boericke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280160" lvl="3" fontAlgn="auto">
              <a:spcBef>
                <a:spcPts val="750"/>
              </a:spcBef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•"/>
              <a:tabLst>
                <a:tab pos="1600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1409 medicine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280160" lvl="3" fontAlgn="auto">
              <a:spcBef>
                <a:spcPts val="750"/>
              </a:spcBef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•"/>
              <a:tabLst>
                <a:tab pos="1600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Index shows 1414 medicines - 5 medicines reappear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1051560" lvl="3" indent="0" fontAlgn="auto">
              <a:spcBef>
                <a:spcPts val="750"/>
              </a:spcBef>
              <a:spcAft>
                <a:spcPts val="0"/>
              </a:spcAft>
              <a:buClr>
                <a:schemeClr val="accent4"/>
              </a:buClr>
              <a:buFont typeface="Arial" pitchFamily="34" charset="0"/>
              <a:buNone/>
              <a:tabLst>
                <a:tab pos="1600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e.g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Cimicifuga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Actea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racemosa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. </a:t>
            </a:r>
          </a:p>
          <a:p>
            <a:pPr marL="1280160" lvl="3" fontAlgn="auto">
              <a:spcBef>
                <a:spcPts val="750"/>
              </a:spcBef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•"/>
              <a:tabLst>
                <a:tab pos="1600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Chapters arranged according to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Hahnemannian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anatomical schema.</a:t>
            </a:r>
          </a:p>
          <a:p>
            <a:pPr marL="1280160" lvl="3" algn="just" fontAlgn="auto">
              <a:spcBef>
                <a:spcPts val="750"/>
              </a:spcBef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•"/>
              <a:tabLst>
                <a:tab pos="1600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2 Types of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typhography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used.</a:t>
            </a:r>
          </a:p>
          <a:p>
            <a:pPr marL="1280160" lvl="3" algn="just" fontAlgn="auto">
              <a:spcBef>
                <a:spcPts val="750"/>
              </a:spcBef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•"/>
              <a:tabLst>
                <a:tab pos="1600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Remedies  are arranged alphabetical pattern.</a:t>
            </a:r>
          </a:p>
          <a:p>
            <a:pPr marL="1280160" lvl="3" algn="just" fontAlgn="auto">
              <a:spcBef>
                <a:spcPts val="750"/>
              </a:spcBef>
              <a:spcAft>
                <a:spcPts val="0"/>
              </a:spcAft>
              <a:buClr>
                <a:schemeClr val="accent4"/>
              </a:buClr>
              <a:buFont typeface="Times New Roman" pitchFamily="16" charset="0"/>
              <a:buNone/>
              <a:tabLst>
                <a:tab pos="1600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280160" lvl="3" algn="just" fontAlgn="auto">
              <a:spcBef>
                <a:spcPts val="750"/>
              </a:spcBef>
              <a:spcAft>
                <a:spcPts val="0"/>
              </a:spcAft>
              <a:buClr>
                <a:schemeClr val="accent4"/>
              </a:buClr>
              <a:buFont typeface="Times New Roman" pitchFamily="16" charset="0"/>
              <a:buNone/>
              <a:tabLst>
                <a:tab pos="1600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750"/>
              </a:spcBef>
              <a:spcAft>
                <a:spcPts val="0"/>
              </a:spcAft>
              <a:buFont typeface="Times New Roman" pitchFamily="16" charset="0"/>
              <a:buNone/>
              <a:tabLst>
                <a:tab pos="1600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idx="1"/>
          </p:nvPr>
        </p:nvSpPr>
        <p:spPr>
          <a:xfrm>
            <a:off x="685800" y="533400"/>
            <a:ext cx="7772400" cy="5867400"/>
          </a:xfrm>
        </p:spPr>
        <p:txBody>
          <a:bodyPr rtlCol="0">
            <a:normAutofit/>
          </a:bodyPr>
          <a:lstStyle/>
          <a:p>
            <a:pPr marL="339725" indent="-339725" algn="just" fontAlgn="auto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Rubrics and sub rubrics  tried to arrange alphabetically, but in many chapter not followed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 fontAlgn="auto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IN" sz="2800" dirty="0">
              <a:latin typeface="Times New Roman" pitchFamily="18" charset="0"/>
              <a:cs typeface="Times New Roman" pitchFamily="18" charset="0"/>
            </a:endParaRPr>
          </a:p>
          <a:p>
            <a:pPr marL="339725" indent="-339725" algn="just" fontAlgn="auto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Rubrics are mostly followed sub rubrics in C.T.L.C.C.M  Pattern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 fontAlgn="auto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IN" sz="2800" dirty="0">
              <a:latin typeface="Times New Roman" pitchFamily="18" charset="0"/>
              <a:cs typeface="Times New Roman" pitchFamily="18" charset="0"/>
            </a:endParaRPr>
          </a:p>
          <a:p>
            <a:pPr marL="339725" indent="-339725" algn="just" fontAlgn="auto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 Italics remedies are mostly clinically verified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 fontAlgn="auto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IN" sz="2800" dirty="0">
              <a:latin typeface="Times New Roman" pitchFamily="18" charset="0"/>
              <a:cs typeface="Times New Roman" pitchFamily="18" charset="0"/>
            </a:endParaRPr>
          </a:p>
          <a:p>
            <a:pPr marL="339725" indent="-339725" algn="just" fontAlgn="auto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 Many new &amp; unproven remedies are added here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 fontAlgn="auto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IN" sz="2800" dirty="0">
              <a:latin typeface="Times New Roman" pitchFamily="18" charset="0"/>
              <a:cs typeface="Times New Roman" pitchFamily="18" charset="0"/>
            </a:endParaRPr>
          </a:p>
          <a:p>
            <a:pPr marL="339725" indent="-339725" algn="just" fontAlgn="auto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It is a complete clinical repertory based on no distinct philosophy.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fontAlgn="auto"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IN" dirty="0">
                <a:solidFill>
                  <a:srgbClr val="0070C0"/>
                </a:solidFill>
              </a:rPr>
              <a:t>Mind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 rtlCol="0">
            <a:normAutofit lnSpcReduction="10000"/>
          </a:bodyPr>
          <a:lstStyle/>
          <a:p>
            <a:pPr algn="just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Consists of  29 rubrics, with many sub rubrics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4300" indent="0" algn="just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Here the rubrics Comprehension written twice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4300" indent="0" algn="just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Cretinism is the only diagnostic rubric present here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4300" indent="0" algn="just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Many important sub rubrics present here like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Lectophobia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under fear,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p-690</a:t>
            </a:r>
          </a:p>
          <a:p>
            <a:pPr marL="114300" indent="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Being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assassinated, under imagination, p-692, etc.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5226050"/>
          </a:xfrm>
        </p:spPr>
        <p:txBody>
          <a:bodyPr/>
          <a:lstStyle/>
          <a:p>
            <a:pPr algn="just">
              <a:lnSpc>
                <a:spcPct val="90000"/>
              </a:lnSpc>
              <a:spcBef>
                <a:spcPts val="700"/>
              </a:spcBef>
            </a:pPr>
            <a:r>
              <a:rPr lang="en-IN" sz="2800" smtClean="0">
                <a:latin typeface="Times New Roman" pitchFamily="16" charset="0"/>
                <a:cs typeface="Times New Roman" pitchFamily="16" charset="0"/>
              </a:rPr>
              <a:t>Head chapter consists of 9 rubrics, with many sub rubrics.</a:t>
            </a:r>
          </a:p>
          <a:p>
            <a:pPr algn="just">
              <a:lnSpc>
                <a:spcPct val="90000"/>
              </a:lnSpc>
              <a:spcBef>
                <a:spcPts val="700"/>
              </a:spcBef>
            </a:pPr>
            <a:r>
              <a:rPr lang="en-IN" sz="2800" smtClean="0">
                <a:latin typeface="Times New Roman" pitchFamily="16" charset="0"/>
                <a:cs typeface="Times New Roman" pitchFamily="16" charset="0"/>
              </a:rPr>
              <a:t>Started from Brain and ends with Vertigo.</a:t>
            </a:r>
          </a:p>
          <a:p>
            <a:pPr algn="just">
              <a:lnSpc>
                <a:spcPct val="90000"/>
              </a:lnSpc>
              <a:spcBef>
                <a:spcPts val="700"/>
              </a:spcBef>
            </a:pPr>
            <a:r>
              <a:rPr lang="en-IN" sz="2800" smtClean="0">
                <a:latin typeface="Times New Roman" pitchFamily="16" charset="0"/>
                <a:cs typeface="Times New Roman" pitchFamily="16" charset="0"/>
              </a:rPr>
              <a:t>Inflammation, Tumors like some pathology present under rubrics Brain. P-700.</a:t>
            </a:r>
          </a:p>
          <a:p>
            <a:pPr algn="just">
              <a:lnSpc>
                <a:spcPct val="90000"/>
              </a:lnSpc>
              <a:spcBef>
                <a:spcPts val="700"/>
              </a:spcBef>
            </a:pPr>
            <a:r>
              <a:rPr lang="en-IN" sz="2800" smtClean="0">
                <a:latin typeface="Times New Roman" pitchFamily="16" charset="0"/>
                <a:cs typeface="Times New Roman" pitchFamily="16" charset="0"/>
              </a:rPr>
              <a:t>Eyes chapter consists of 38 numbers of rubrics, with many sub rubrics.</a:t>
            </a:r>
          </a:p>
          <a:p>
            <a:pPr algn="just">
              <a:lnSpc>
                <a:spcPct val="90000"/>
              </a:lnSpc>
              <a:spcBef>
                <a:spcPts val="700"/>
              </a:spcBef>
            </a:pPr>
            <a:r>
              <a:rPr lang="en-IN" sz="2800" smtClean="0">
                <a:latin typeface="Times New Roman" pitchFamily="16" charset="0"/>
                <a:cs typeface="Times New Roman" pitchFamily="16" charset="0"/>
              </a:rPr>
              <a:t>Started with Brows and ends with Vitreous opacities.</a:t>
            </a:r>
          </a:p>
          <a:p>
            <a:pPr algn="just">
              <a:lnSpc>
                <a:spcPct val="90000"/>
              </a:lnSpc>
              <a:spcBef>
                <a:spcPts val="700"/>
              </a:spcBef>
            </a:pPr>
            <a:r>
              <a:rPr lang="en-IN" sz="2800" smtClean="0">
                <a:latin typeface="Times New Roman" pitchFamily="16" charset="0"/>
                <a:cs typeface="Times New Roman" pitchFamily="16" charset="0"/>
              </a:rPr>
              <a:t>Many diagnostic rubrics like Glaucoma p-721, Astigmatism p-727 present here.</a:t>
            </a:r>
          </a:p>
          <a:p>
            <a:pPr algn="just">
              <a:lnSpc>
                <a:spcPct val="90000"/>
              </a:lnSpc>
              <a:spcBef>
                <a:spcPts val="700"/>
              </a:spcBef>
              <a:buFont typeface="Times New Roman" pitchFamily="16" charset="0"/>
              <a:buNone/>
            </a:pPr>
            <a:endParaRPr lang="en-IN" sz="2800" smtClean="0">
              <a:latin typeface="Times New Roman" pitchFamily="16" charset="0"/>
              <a:cs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 rtlCol="0">
            <a:normAutofit lnSpcReduction="10000"/>
          </a:bodyPr>
          <a:lstStyle/>
          <a:p>
            <a:pPr algn="just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Ears chapter consists of 15 rubrics with many sub rubrics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4300" indent="0" algn="just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IN" sz="2800" dirty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Chapter started with Auditory nerve and ends in Tinnitus </a:t>
            </a:r>
            <a:r>
              <a:rPr lang="en-IN" sz="2800" dirty="0" err="1">
                <a:latin typeface="Times New Roman" pitchFamily="18" charset="0"/>
                <a:cs typeface="Times New Roman" pitchFamily="18" charset="0"/>
              </a:rPr>
              <a:t>Aurium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4300" indent="0" algn="just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IN" sz="2800" dirty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Nose chapter consists of  11 rubrics with many sub rubrics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4300" indent="0" algn="just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IN" sz="2800" dirty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Started with Affection and ends with Ulceration of septum.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7620000" cy="5562600"/>
          </a:xfrm>
        </p:spPr>
        <p:txBody>
          <a:bodyPr rtlCol="0">
            <a:normAutofit/>
          </a:bodyPr>
          <a:lstStyle/>
          <a:p>
            <a:pPr marL="339725" indent="-339725" algn="just" fontAlgn="auto">
              <a:spcBef>
                <a:spcPts val="800"/>
              </a:spcBef>
              <a:spcAft>
                <a:spcPts val="0"/>
              </a:spcAft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39725" indent="-339725" algn="just" fontAlgn="auto">
              <a:spcBef>
                <a:spcPts val="800"/>
              </a:spcBef>
              <a:spcAft>
                <a:spcPts val="0"/>
              </a:spcAft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Face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chapter consists of 12  rubrics with many sub rubrics. </a:t>
            </a:r>
          </a:p>
          <a:p>
            <a:pPr marL="339725" indent="-339725" algn="just" fontAlgn="auto">
              <a:spcBef>
                <a:spcPts val="800"/>
              </a:spcBef>
              <a:spcAft>
                <a:spcPts val="0"/>
              </a:spcAft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Started with rubrics Appearance and ends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Ticdouloureux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39725" indent="-339725" fontAlgn="auto">
              <a:spcBef>
                <a:spcPts val="700"/>
              </a:spcBef>
              <a:spcAft>
                <a:spcPts val="0"/>
              </a:spcAft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Tongue chapter consists of actually 22 number of rubrics, but it arranged under 3 rubrics.</a:t>
            </a:r>
          </a:p>
          <a:p>
            <a:pPr marL="339725" indent="-339725" fontAlgn="auto">
              <a:spcBef>
                <a:spcPts val="700"/>
              </a:spcBef>
              <a:spcAft>
                <a:spcPts val="0"/>
              </a:spcAft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Misplaced rubrics are arranged under rubrics Conditions And Eruptions.</a:t>
            </a:r>
          </a:p>
          <a:p>
            <a:pPr marL="339725" indent="-339725" algn="just" fontAlgn="auto">
              <a:spcBef>
                <a:spcPts val="800"/>
              </a:spcBef>
              <a:spcAft>
                <a:spcPts val="0"/>
              </a:spcAft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US" sz="2800" dirty="0">
              <a:effectLst>
                <a:outerShdw blurRad="38100" dist="38100" dir="2700000" algn="tl">
                  <a:srgbClr val="80808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US" sz="2800" dirty="0">
              <a:effectLst>
                <a:outerShdw blurRad="38100" dist="38100" dir="2700000" algn="tl">
                  <a:srgbClr val="80808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66700"/>
            <a:ext cx="7772400" cy="182721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3800" dirty="0">
                <a:solidFill>
                  <a:srgbClr val="0070C0"/>
                </a:solidFill>
              </a:rPr>
              <a:t>Pocket Manual of HOMOEOPATHIC Materia Medica &amp; REPERTORY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3381375"/>
            <a:ext cx="7772400" cy="3095625"/>
          </a:xfrm>
        </p:spPr>
        <p:txBody>
          <a:bodyPr>
            <a:normAutofit/>
          </a:bodyPr>
          <a:lstStyle/>
          <a:p>
            <a:pPr>
              <a:buFont typeface="Times New Roman" pitchFamily="16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US" smtClean="0"/>
          </a:p>
          <a:p>
            <a:pPr>
              <a:buFont typeface="Times New Roman" pitchFamily="16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US" smtClean="0"/>
          </a:p>
          <a:p>
            <a:pPr>
              <a:buFont typeface="Times New Roman" pitchFamily="16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US" smtClean="0"/>
          </a:p>
          <a:p>
            <a:pPr>
              <a:buFont typeface="Times New Roman" pitchFamily="16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US" smtClean="0"/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mtClean="0"/>
              <a:t>Comprising of The characteristic and guiding symptoms of all remedies (clinical &amp; pathogenetic) including indian drugs.</a:t>
            </a:r>
          </a:p>
        </p:txBody>
      </p:sp>
      <p:pic>
        <p:nvPicPr>
          <p:cNvPr id="307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1524000"/>
            <a:ext cx="2362200" cy="3038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3077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1905000"/>
            <a:ext cx="2400300" cy="2952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078" name="WordArt 5"/>
          <p:cNvSpPr>
            <a:spLocks noChangeArrowheads="1" noChangeShapeType="1" noTextEdit="1"/>
          </p:cNvSpPr>
          <p:nvPr/>
        </p:nvSpPr>
        <p:spPr bwMode="auto">
          <a:xfrm>
            <a:off x="3124200" y="3043238"/>
            <a:ext cx="3124200" cy="995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18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0186" dir="4303642" algn="ctr" rotWithShape="0">
                    <a:srgbClr val="4D4D4D">
                      <a:alpha val="80011"/>
                    </a:srgbClr>
                  </a:outerShdw>
                </a:effectLst>
                <a:latin typeface="Arial Black"/>
              </a:rPr>
              <a:t>William Boericke</a:t>
            </a:r>
          </a:p>
          <a:p>
            <a:pPr algn="ctr"/>
            <a:r>
              <a:rPr lang="en-US" sz="3600" kern="10" spc="718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0186" dir="4303642" algn="ctr" rotWithShape="0">
                    <a:srgbClr val="4D4D4D">
                      <a:alpha val="80011"/>
                    </a:srgbClr>
                  </a:outerShdw>
                </a:effectLst>
                <a:latin typeface="Arial Black"/>
              </a:rPr>
              <a:t>M.D 1849-1929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ChangeArrowheads="1"/>
          </p:cNvSpPr>
          <p:nvPr>
            <p:ph idx="1"/>
          </p:nvPr>
        </p:nvSpPr>
        <p:spPr>
          <a:xfrm>
            <a:off x="685800" y="381000"/>
            <a:ext cx="7772400" cy="5715000"/>
          </a:xfrm>
        </p:spPr>
        <p:txBody>
          <a:bodyPr/>
          <a:lstStyle/>
          <a:p>
            <a:pPr marL="339725" indent="-339725" algn="just">
              <a:spcBef>
                <a:spcPts val="800"/>
              </a:spcBef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Taste consists of only 2 rubrics. P-756</a:t>
            </a:r>
          </a:p>
          <a:p>
            <a:pPr marL="339725" indent="-339725" algn="just">
              <a:spcBef>
                <a:spcPts val="800"/>
              </a:spcBef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Gums consists of  12 rubrics but it misplacedly arranged under rubric Bleeding. P-757</a:t>
            </a:r>
          </a:p>
          <a:p>
            <a:pPr marL="339725" indent="-339725" algn="just">
              <a:spcBef>
                <a:spcPts val="800"/>
              </a:spcBef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Real rubrics are  </a:t>
            </a:r>
          </a:p>
          <a:p>
            <a:pPr marL="339725" indent="-339725" algn="just">
              <a:spcBef>
                <a:spcPts val="800"/>
              </a:spcBef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US" sz="2800" smtClean="0">
              <a:solidFill>
                <a:srgbClr val="CCCCFF"/>
              </a:solidFill>
              <a:latin typeface="Times New Roman" pitchFamily="16" charset="0"/>
              <a:cs typeface="Times New Roman" pitchFamily="16" charset="0"/>
              <a:hlinkClick r:id="rId3"/>
            </a:endParaRPr>
          </a:p>
          <a:p>
            <a:pPr marL="339725" indent="-339725" algn="just">
              <a:spcBef>
                <a:spcPts val="800"/>
              </a:spcBef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BLEEDING</a:t>
            </a:r>
            <a:r>
              <a:rPr lang="en-US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US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BLUE LINE ALONG MARGIN</a:t>
            </a:r>
            <a:r>
              <a:rPr lang="en-US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US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BURNING</a:t>
            </a:r>
            <a:r>
              <a:rPr lang="en-US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US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COLD FEELING</a:t>
            </a:r>
            <a:r>
              <a:rPr lang="en-US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US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DESIRE TO PRESS TEETH TOGETHER</a:t>
            </a:r>
            <a:r>
              <a:rPr lang="en-US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US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EPULIS</a:t>
            </a:r>
            <a:r>
              <a:rPr lang="en-US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US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INFLAMMATION</a:t>
            </a:r>
            <a:r>
              <a:rPr lang="en-US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US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PAINFUL</a:t>
            </a:r>
            <a:r>
              <a:rPr lang="en-US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US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RED SEAM</a:t>
            </a:r>
            <a:r>
              <a:rPr lang="en-US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US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SCORBUTIC</a:t>
            </a:r>
            <a:r>
              <a:rPr lang="en-US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US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SWELLING</a:t>
            </a:r>
            <a:r>
              <a:rPr lang="en-US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US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ULCERATION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idx="1"/>
          </p:nvPr>
        </p:nvSpPr>
        <p:spPr>
          <a:xfrm>
            <a:off x="685800" y="457200"/>
            <a:ext cx="7772400" cy="5638800"/>
          </a:xfrm>
        </p:spPr>
        <p:txBody>
          <a:bodyPr/>
          <a:lstStyle/>
          <a:p>
            <a:pPr marL="339725" indent="-339725" algn="just">
              <a:spcBef>
                <a:spcPts val="800"/>
              </a:spcBef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Teeth consists of  11 rubrics with many sub rubrics. P-758.</a:t>
            </a:r>
          </a:p>
          <a:p>
            <a:pPr marL="339725" indent="-339725" algn="just">
              <a:spcBef>
                <a:spcPts val="800"/>
              </a:spcBef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But  here 8 rubrics present, 3 misplaced rubrics present under Alveolar .</a:t>
            </a:r>
          </a:p>
          <a:p>
            <a:pPr marL="339725" indent="-339725" algn="just">
              <a:spcBef>
                <a:spcPts val="800"/>
              </a:spcBef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Real rubrics arrangement are </a:t>
            </a:r>
          </a:p>
          <a:p>
            <a:pPr marL="339725" indent="-339725" algn="just">
              <a:spcBef>
                <a:spcPts val="800"/>
              </a:spcBef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US" sz="2800" smtClean="0">
              <a:latin typeface="Times New Roman" pitchFamily="16" charset="0"/>
              <a:cs typeface="Times New Roman" pitchFamily="16" charset="0"/>
            </a:endParaRPr>
          </a:p>
          <a:p>
            <a:pPr marL="339725" indent="-339725" algn="just">
              <a:spcBef>
                <a:spcPts val="800"/>
              </a:spcBef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00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ALVEOLAR ABSCESS</a:t>
            </a:r>
            <a:r>
              <a:rPr lang="en-US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US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BLACK</a:t>
            </a:r>
            <a:r>
              <a:rPr lang="en-US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US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CARIES</a:t>
            </a:r>
            <a:r>
              <a:rPr lang="en-US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US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CUPPED</a:t>
            </a:r>
            <a:r>
              <a:rPr lang="en-US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US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DENTITION</a:t>
            </a:r>
            <a:r>
              <a:rPr lang="en-US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US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FEEL</a:t>
            </a:r>
            <a:r>
              <a:rPr lang="en-US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US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FISTULA DENTALIS</a:t>
            </a:r>
            <a:r>
              <a:rPr lang="en-US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US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GRINDING</a:t>
            </a:r>
            <a:r>
              <a:rPr lang="en-US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US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ODONTALGIA</a:t>
            </a:r>
            <a:r>
              <a:rPr lang="en-US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US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RIGG’S DlSEASE</a:t>
            </a:r>
            <a:r>
              <a:rPr lang="en-US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US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SORDES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ChangeArrowheads="1"/>
          </p:cNvSpPr>
          <p:nvPr>
            <p:ph idx="1"/>
          </p:nvPr>
        </p:nvSpPr>
        <p:spPr>
          <a:xfrm>
            <a:off x="685800" y="381000"/>
            <a:ext cx="7772400" cy="5715000"/>
          </a:xfrm>
        </p:spPr>
        <p:txBody>
          <a:bodyPr/>
          <a:lstStyle/>
          <a:p>
            <a:pPr marL="339725" indent="-339725" algn="just">
              <a:spcBef>
                <a:spcPts val="800"/>
              </a:spcBef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IN" sz="2800" smtClean="0">
              <a:latin typeface="Times New Roman" pitchFamily="16" charset="0"/>
              <a:cs typeface="Times New Roman" pitchFamily="16" charset="0"/>
            </a:endParaRPr>
          </a:p>
          <a:p>
            <a:pPr marL="339725" indent="-339725" algn="just">
              <a:spcBef>
                <a:spcPts val="800"/>
              </a:spcBef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IN" sz="2800" smtClean="0">
                <a:latin typeface="Times New Roman" pitchFamily="16" charset="0"/>
                <a:cs typeface="Times New Roman" pitchFamily="16" charset="0"/>
              </a:rPr>
              <a:t>Throat consists of 7 number of rubrics with many sub rubrics. P-761</a:t>
            </a:r>
          </a:p>
          <a:p>
            <a:pPr marL="339725" indent="-339725" algn="just">
              <a:spcBef>
                <a:spcPts val="800"/>
              </a:spcBef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IN" sz="2800" smtClean="0">
                <a:latin typeface="Times New Roman" pitchFamily="16" charset="0"/>
                <a:cs typeface="Times New Roman" pitchFamily="16" charset="0"/>
              </a:rPr>
              <a:t> Chapter started with Rubrics Adenoid Vegetation and ends with Uvula.</a:t>
            </a:r>
          </a:p>
          <a:p>
            <a:pPr marL="339725" indent="-339725" algn="just">
              <a:spcBef>
                <a:spcPts val="800"/>
              </a:spcBef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IN" sz="2800" smtClean="0">
                <a:latin typeface="Times New Roman" pitchFamily="16" charset="0"/>
                <a:cs typeface="Times New Roman" pitchFamily="16" charset="0"/>
              </a:rPr>
              <a:t>Real rubrics arrangements are</a:t>
            </a:r>
          </a:p>
          <a:p>
            <a:pPr marL="339725" indent="-339725" algn="just">
              <a:spcBef>
                <a:spcPts val="800"/>
              </a:spcBef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IN" sz="2800" smtClean="0">
              <a:latin typeface="Times New Roman" pitchFamily="16" charset="0"/>
              <a:cs typeface="Times New Roman" pitchFamily="16" charset="0"/>
            </a:endParaRPr>
          </a:p>
          <a:p>
            <a:pPr marL="339725" indent="-339725" algn="just">
              <a:spcBef>
                <a:spcPts val="800"/>
              </a:spcBef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IN" sz="280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ADENOID VEGETATIONS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DIPHTHERIA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OESOPHAGUS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FAUCES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PHARYNX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TONSILS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UVULA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990600"/>
            <a:ext cx="7772400" cy="51054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IN" sz="2800" smtClean="0">
                <a:latin typeface="Times New Roman" pitchFamily="16" charset="0"/>
                <a:cs typeface="Times New Roman" pitchFamily="16" charset="0"/>
              </a:rPr>
              <a:t>Stomach consists of 22 number of rubrics and many sub rubrics.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IN" sz="2800" smtClean="0">
                <a:latin typeface="Times New Roman" pitchFamily="16" charset="0"/>
                <a:cs typeface="Times New Roman" pitchFamily="16" charset="0"/>
              </a:rPr>
              <a:t>Craving, Aversion and food aggravation under Appetite.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IN" sz="2800" smtClean="0">
                <a:latin typeface="Times New Roman" pitchFamily="16" charset="0"/>
                <a:cs typeface="Times New Roman" pitchFamily="16" charset="0"/>
              </a:rPr>
              <a:t>Real rubrics arrangement  here are 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endParaRPr lang="en-IN" sz="2800" smtClean="0">
              <a:solidFill>
                <a:srgbClr val="CCCCFF"/>
              </a:solidFill>
              <a:latin typeface="Times New Roman" pitchFamily="16" charset="0"/>
              <a:cs typeface="Times New Roman" pitchFamily="16" charset="0"/>
              <a:hlinkClick r:id="rId3"/>
            </a:endParaRP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APPETITE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ATONY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BILIOUSNESS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CANCER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CARDIAC ORIFICE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GASTRALGIA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GASTRIC AFFECTIONS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HÆMORRHAGE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HICCOUGH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HYPERACIDITY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HYPERESTHESIA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HYPERPERISTALSIS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INDIGESTION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INFLAMMATION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NAUSEA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NERVOUS DISORDERS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PAIN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PYLORUS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SENSATION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THIRST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ULCER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VOMITING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idx="1"/>
          </p:nvPr>
        </p:nvSpPr>
        <p:spPr>
          <a:xfrm>
            <a:off x="685800" y="381000"/>
            <a:ext cx="7772400" cy="6172200"/>
          </a:xfrm>
        </p:spPr>
        <p:txBody>
          <a:bodyPr rtlCol="0">
            <a:normAutofit/>
          </a:bodyPr>
          <a:lstStyle/>
          <a:p>
            <a:pPr marL="339725" indent="-339725" algn="just" fontAlgn="auto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Abdomen chapter consists of  41 rubrics with many sub rubrics.</a:t>
            </a:r>
          </a:p>
          <a:p>
            <a:pPr marL="339725" indent="-339725" algn="just" fontAlgn="auto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But some rubrics are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misplacedly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arranged </a:t>
            </a:r>
          </a:p>
          <a:p>
            <a:pPr marL="0" indent="0" algn="just" fontAlgn="auto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ex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:- Large, pot-bellied, flabby under Flatulence p-787.</a:t>
            </a:r>
          </a:p>
          <a:p>
            <a:pPr marL="339725" indent="-339725" algn="just" fontAlgn="auto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Real arrangement rubrics are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39725" indent="-339725" algn="just" fontAlgn="auto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APPENDICITIS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BURNING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CAECUM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000" dirty="0" smtClean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COLDNESS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COLIC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FLATULENT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GURGLING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HARDNESS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JUMPING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LARGE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RETRACTED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SENSITIVE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SPOTS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TREMBLING IN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WEAK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ANUS - RECTUM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CATARRH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CHOLERA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CHOLERINE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CONSTIPATION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DIAPHRAGM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DIARRHŒA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DUODENUM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DYSENTERY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ENTERITIS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ENTEROCOLITIS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GALLBLADDER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HÆMORRHOIDS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HERNIA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INTESTINES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JAUNDICE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HYPOCHONDRIA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LIVER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PANCREAS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PERINEUM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PERITONITIS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PERITYPHLITIS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SPLEEN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TYPHILITIS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UMBILICUS, NAVEL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WORMS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idx="1"/>
          </p:nvPr>
        </p:nvSpPr>
        <p:spPr>
          <a:xfrm>
            <a:off x="685800" y="685800"/>
            <a:ext cx="7772400" cy="5410200"/>
          </a:xfrm>
        </p:spPr>
        <p:txBody>
          <a:bodyPr rtlCol="0">
            <a:normAutofit/>
          </a:bodyPr>
          <a:lstStyle/>
          <a:p>
            <a:pPr marL="339725" indent="-339725" algn="just" fontAlgn="auto">
              <a:spcBef>
                <a:spcPts val="800"/>
              </a:spcBef>
              <a:spcAft>
                <a:spcPts val="0"/>
              </a:spcAft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Urinary organs consists of  6 rubrics and many sub rubrics.</a:t>
            </a:r>
          </a:p>
          <a:p>
            <a:pPr marL="339725" indent="-339725" algn="just" fontAlgn="auto">
              <a:spcBef>
                <a:spcPts val="800"/>
              </a:spcBef>
              <a:spcAft>
                <a:spcPts val="0"/>
              </a:spcAft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Rubrics are  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IN" sz="2800" dirty="0">
              <a:solidFill>
                <a:srgbClr val="CCCCFF"/>
              </a:solidFill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 marL="0" indent="0" algn="just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IN" sz="2400" dirty="0" smtClean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  </a:t>
            </a:r>
            <a:r>
              <a:rPr lang="en-IN" sz="2000" dirty="0" smtClean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 AFFECTIONS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IN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BLADDER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IN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KIDNEYS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IN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URETHRA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IN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URINARY FLOW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IN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URINATION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idx="1"/>
          </p:nvPr>
        </p:nvSpPr>
        <p:spPr>
          <a:xfrm>
            <a:off x="685800" y="533400"/>
            <a:ext cx="7772400" cy="5938838"/>
          </a:xfrm>
        </p:spPr>
        <p:txBody>
          <a:bodyPr rtlCol="0">
            <a:normAutofit/>
          </a:bodyPr>
          <a:lstStyle/>
          <a:p>
            <a:pPr marL="339725" indent="-339725" algn="just" fontAlgn="auto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IN" sz="3200" dirty="0">
                <a:latin typeface="Times New Roman" pitchFamily="18" charset="0"/>
                <a:cs typeface="Times New Roman" pitchFamily="18" charset="0"/>
              </a:rPr>
              <a:t>Male sexual system consist of  22 real rubrics these are p-820</a:t>
            </a: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 algn="just" fontAlgn="auto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IN" sz="3200" dirty="0">
              <a:latin typeface="Times New Roman" pitchFamily="18" charset="0"/>
              <a:cs typeface="Times New Roman" pitchFamily="18" charset="0"/>
            </a:endParaRPr>
          </a:p>
          <a:p>
            <a:pPr marL="339725" indent="-339725" algn="just" fontAlgn="auto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FFFF00"/>
              </a:buClr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IN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BUBO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IN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CHANCROID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IN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COITUS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IN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CONDYLOMATA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IN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CONTUSION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IN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DESIRE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IN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GENITALS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IN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GONORRHŒA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IN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FOLLICULITIS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IN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GLEET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IN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IMPOTENCE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IN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MASTURBATION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IN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PENIS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IN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PROSTATE GLAND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IN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PUBIC HAIR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IN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SCROTUM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IN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SEMINAL VESICULITIS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IN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SEXUAL EXCESSES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IN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SPERMATIC CORD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IN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SPERMATORRHŒA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IN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SYPHILIS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IN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TESTICLES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ChangeArrowheads="1"/>
          </p:cNvSpPr>
          <p:nvPr>
            <p:ph idx="1"/>
          </p:nvPr>
        </p:nvSpPr>
        <p:spPr>
          <a:xfrm>
            <a:off x="685800" y="685800"/>
            <a:ext cx="7772400" cy="5495925"/>
          </a:xfrm>
        </p:spPr>
        <p:txBody>
          <a:bodyPr/>
          <a:lstStyle/>
          <a:p>
            <a:pPr marL="339725" indent="-339725" algn="just">
              <a:lnSpc>
                <a:spcPct val="90000"/>
              </a:lnSpc>
              <a:spcBef>
                <a:spcPts val="800"/>
              </a:spcBef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IN" sz="3200" smtClean="0">
                <a:latin typeface="Times New Roman" pitchFamily="16" charset="0"/>
                <a:cs typeface="Times New Roman" pitchFamily="16" charset="0"/>
              </a:rPr>
              <a:t>Female sexual system consists of 20 real rubrics with many sub rubrics.</a:t>
            </a:r>
          </a:p>
          <a:p>
            <a:pPr marL="339725" indent="-339725" algn="just">
              <a:lnSpc>
                <a:spcPct val="90000"/>
              </a:lnSpc>
              <a:spcBef>
                <a:spcPts val="800"/>
              </a:spcBef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IN" sz="3200" smtClean="0">
                <a:latin typeface="Times New Roman" pitchFamily="16" charset="0"/>
                <a:cs typeface="Times New Roman" pitchFamily="16" charset="0"/>
              </a:rPr>
              <a:t>These are</a:t>
            </a:r>
          </a:p>
          <a:p>
            <a:pPr marL="339725" indent="-339725" algn="just">
              <a:lnSpc>
                <a:spcPct val="90000"/>
              </a:lnSpc>
              <a:spcBef>
                <a:spcPts val="800"/>
              </a:spcBef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IN" sz="3200" smtClean="0">
              <a:latin typeface="Times New Roman" pitchFamily="16" charset="0"/>
              <a:cs typeface="Times New Roman" pitchFamily="16" charset="0"/>
            </a:endParaRPr>
          </a:p>
          <a:p>
            <a:pPr marL="339725" indent="-339725" algn="just">
              <a:lnSpc>
                <a:spcPct val="90000"/>
              </a:lnSpc>
              <a:spcBef>
                <a:spcPts val="800"/>
              </a:spcBef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COITION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CONCEPTION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DESIRE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GONORRHŒA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LEUCORRHŒA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MAMMAE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MASTURBATION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MENOPAUSE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MENSTRUATION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4"/>
              </a:rPr>
              <a:t>NYMPHOMANIA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4"/>
              </a:rPr>
              <a:t>OVARIES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4"/>
              </a:rPr>
              <a:t>PELVIC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4"/>
              </a:rPr>
              <a:t>PREGNANCY AND LABOR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4"/>
              </a:rPr>
              <a:t>PUERPERIUM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4"/>
              </a:rPr>
              <a:t>PUBIC HAIR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4"/>
              </a:rPr>
              <a:t>TUBES, FALLOPIAN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4"/>
              </a:rPr>
              <a:t>UTERUS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4"/>
              </a:rPr>
              <a:t>VAGINA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4"/>
              </a:rPr>
              <a:t>VULVA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idx="1"/>
          </p:nvPr>
        </p:nvSpPr>
        <p:spPr>
          <a:xfrm>
            <a:off x="685800" y="533400"/>
            <a:ext cx="7772400" cy="5562600"/>
          </a:xfrm>
        </p:spPr>
        <p:txBody>
          <a:bodyPr rtlCol="0">
            <a:normAutofit/>
          </a:bodyPr>
          <a:lstStyle/>
          <a:p>
            <a:pPr marL="339725" indent="-339725" algn="just" fontAlgn="auto">
              <a:spcBef>
                <a:spcPts val="800"/>
              </a:spcBef>
              <a:spcAft>
                <a:spcPts val="0"/>
              </a:spcAft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39725" indent="-339725" algn="just" fontAlgn="auto">
              <a:spcBef>
                <a:spcPts val="800"/>
              </a:spcBef>
              <a:spcAft>
                <a:spcPts val="0"/>
              </a:spcAft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Circulatory system consists of 5 rubrics.</a:t>
            </a:r>
          </a:p>
          <a:p>
            <a:pPr marL="339725" indent="-339725" algn="just" fontAlgn="auto">
              <a:spcBef>
                <a:spcPts val="800"/>
              </a:spcBef>
              <a:spcAft>
                <a:spcPts val="0"/>
              </a:spcAft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These are 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39725" indent="-339725" algn="just" fontAlgn="auto">
              <a:spcBef>
                <a:spcPts val="800"/>
              </a:spcBef>
              <a:spcAft>
                <a:spcPts val="0"/>
              </a:spcAft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IN" sz="2000" dirty="0" smtClean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 ARTERIES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39725" indent="-339725" algn="just" fontAlgn="auto">
              <a:spcBef>
                <a:spcPts val="800"/>
              </a:spcBef>
              <a:spcAft>
                <a:spcPts val="0"/>
              </a:spcAft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HEART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39725" indent="-339725" algn="just" fontAlgn="auto">
              <a:spcBef>
                <a:spcPts val="800"/>
              </a:spcBef>
              <a:spcAft>
                <a:spcPts val="0"/>
              </a:spcAft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IN" sz="2000" dirty="0" smtClean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 SYNCOPE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39725" indent="-339725" algn="just" fontAlgn="auto">
              <a:spcBef>
                <a:spcPts val="800"/>
              </a:spcBef>
              <a:spcAft>
                <a:spcPts val="0"/>
              </a:spcAft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VALVULAR DISEASE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39725" indent="-339725" algn="just" fontAlgn="auto">
              <a:spcBef>
                <a:spcPts val="800"/>
              </a:spcBef>
              <a:spcAft>
                <a:spcPts val="0"/>
              </a:spcAft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VEINS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idx="1"/>
          </p:nvPr>
        </p:nvSpPr>
        <p:spPr>
          <a:xfrm>
            <a:off x="685800" y="533400"/>
            <a:ext cx="7772400" cy="5867400"/>
          </a:xfrm>
        </p:spPr>
        <p:txBody>
          <a:bodyPr rtlCol="0">
            <a:normAutofit fontScale="92500" lnSpcReduction="10000"/>
          </a:bodyPr>
          <a:lstStyle/>
          <a:p>
            <a:pPr marL="339725" indent="-339725" fontAlgn="auto">
              <a:spcBef>
                <a:spcPts val="800"/>
              </a:spcBef>
              <a:spcAft>
                <a:spcPts val="0"/>
              </a:spcAft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Locomotor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system p-860 consists of 11 rubrics with many sub rubrics.</a:t>
            </a:r>
          </a:p>
          <a:p>
            <a:pPr marL="339725" indent="-339725" fontAlgn="auto">
              <a:spcBef>
                <a:spcPts val="800"/>
              </a:spcBef>
              <a:spcAft>
                <a:spcPts val="0"/>
              </a:spcAft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real rubrics here are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000" dirty="0" smtClean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 AXILLAE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BACK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BODY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COCCYX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EXTREMITIES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EXTREMITIES (UPPER)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EXTREMITIES (LOWER)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SHOULDERS-SCAPULAE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WRISTS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NECK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RHEUMATISM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 fontAlgn="auto"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IN" dirty="0">
                <a:solidFill>
                  <a:srgbClr val="0070C0"/>
                </a:solidFill>
              </a:rPr>
              <a:t>About author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5402263"/>
          </a:xfrm>
        </p:spPr>
        <p:txBody>
          <a:bodyPr/>
          <a:lstStyle/>
          <a:p>
            <a:pPr algn="just">
              <a:lnSpc>
                <a:spcPct val="90000"/>
              </a:lnSpc>
              <a:spcBef>
                <a:spcPts val="700"/>
              </a:spcBef>
              <a:buFont typeface="Times New Roman" pitchFamily="16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US" sz="2800" smtClean="0">
              <a:latin typeface="Times New Roman" pitchFamily="16" charset="0"/>
              <a:cs typeface="Times New Roman" pitchFamily="16" charset="0"/>
            </a:endParaRPr>
          </a:p>
          <a:p>
            <a:pPr algn="just">
              <a:lnSpc>
                <a:spcPct val="90000"/>
              </a:lnSpc>
              <a:spcBef>
                <a:spcPts val="700"/>
              </a:spcBef>
              <a:buFont typeface="Times New Roman" pitchFamily="16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Birth-  26, November, 1849 Austria.</a:t>
            </a:r>
          </a:p>
          <a:p>
            <a:pPr algn="just">
              <a:lnSpc>
                <a:spcPct val="90000"/>
              </a:lnSpc>
              <a:spcBef>
                <a:spcPts val="700"/>
              </a:spcBef>
              <a:buFont typeface="Times New Roman" pitchFamily="16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Primary education - Public schools of Cincinnati, Ohio. </a:t>
            </a:r>
          </a:p>
          <a:p>
            <a:pPr algn="just">
              <a:lnSpc>
                <a:spcPct val="90000"/>
              </a:lnSpc>
              <a:spcBef>
                <a:spcPts val="700"/>
              </a:spcBef>
              <a:buFont typeface="Times New Roman" pitchFamily="16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 Graduation -  1876, Medical college, Philadelphia</a:t>
            </a:r>
          </a:p>
          <a:p>
            <a:pPr algn="just">
              <a:lnSpc>
                <a:spcPct val="90000"/>
              </a:lnSpc>
              <a:spcBef>
                <a:spcPts val="700"/>
              </a:spcBef>
              <a:buFont typeface="Times New Roman" pitchFamily="16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 Homoeopathic graduation – 1880 Hahnemann medical college, Philadelphia.</a:t>
            </a:r>
          </a:p>
          <a:p>
            <a:pPr algn="just">
              <a:lnSpc>
                <a:spcPct val="90000"/>
              </a:lnSpc>
              <a:spcBef>
                <a:spcPts val="700"/>
              </a:spcBef>
              <a:buFont typeface="Times New Roman" pitchFamily="16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Marriage -  1883 Miss Kate W. Fay,                  </a:t>
            </a:r>
          </a:p>
          <a:p>
            <a:pPr algn="just">
              <a:lnSpc>
                <a:spcPct val="90000"/>
              </a:lnSpc>
              <a:spcBef>
                <a:spcPts val="700"/>
              </a:spcBef>
              <a:buFont typeface="Times New Roman" pitchFamily="16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       San Francisco. (4 children).</a:t>
            </a:r>
          </a:p>
          <a:p>
            <a:pPr algn="just">
              <a:lnSpc>
                <a:spcPct val="90000"/>
              </a:lnSpc>
              <a:spcBef>
                <a:spcPts val="700"/>
              </a:spcBef>
              <a:buFont typeface="Times New Roman" pitchFamily="16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Death – 1, April, 1929, San francisco. (Heart attack)</a:t>
            </a:r>
            <a:r>
              <a:rPr lang="ar-SA" sz="2800" smtClean="0">
                <a:latin typeface="Times New Roman" pitchFamily="16" charset="0"/>
                <a:cs typeface="Times New Roman" pitchFamily="16" charset="0"/>
              </a:rPr>
              <a:t>‏</a:t>
            </a:r>
            <a:endParaRPr lang="en-US" sz="2800" smtClean="0">
              <a:latin typeface="Times New Roman" pitchFamily="16" charset="0"/>
              <a:cs typeface="Times New Roman" pitchFamily="16" charset="0"/>
            </a:endParaRPr>
          </a:p>
          <a:p>
            <a:pPr algn="just">
              <a:lnSpc>
                <a:spcPct val="90000"/>
              </a:lnSpc>
              <a:spcBef>
                <a:spcPts val="700"/>
              </a:spcBef>
              <a:buFont typeface="Times New Roman" pitchFamily="16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US" sz="2800" smtClean="0">
              <a:latin typeface="Times New Roman" pitchFamily="16" charset="0"/>
              <a:cs typeface="Times New Roman" pitchFamily="16" charset="0"/>
            </a:endParaRPr>
          </a:p>
          <a:p>
            <a:pPr algn="just">
              <a:lnSpc>
                <a:spcPct val="90000"/>
              </a:lnSpc>
              <a:spcBef>
                <a:spcPts val="700"/>
              </a:spcBef>
              <a:buFont typeface="Times New Roman" pitchFamily="16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US" sz="2800" smtClean="0">
              <a:latin typeface="Times New Roman" pitchFamily="16" charset="0"/>
              <a:cs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ChangeArrowheads="1"/>
          </p:cNvSpPr>
          <p:nvPr>
            <p:ph idx="1"/>
          </p:nvPr>
        </p:nvSpPr>
        <p:spPr>
          <a:xfrm>
            <a:off x="685800" y="457200"/>
            <a:ext cx="7772400" cy="5638800"/>
          </a:xfrm>
        </p:spPr>
        <p:txBody>
          <a:bodyPr/>
          <a:lstStyle/>
          <a:p>
            <a:pPr marL="339725" indent="-339725" algn="just">
              <a:spcBef>
                <a:spcPts val="800"/>
              </a:spcBef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IN" sz="2800" smtClean="0">
              <a:latin typeface="Times New Roman" pitchFamily="16" charset="0"/>
              <a:cs typeface="Times New Roman" pitchFamily="16" charset="0"/>
            </a:endParaRPr>
          </a:p>
          <a:p>
            <a:pPr marL="339725" indent="-339725" algn="just">
              <a:spcBef>
                <a:spcPts val="800"/>
              </a:spcBef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IN" sz="2800" smtClean="0">
                <a:latin typeface="Times New Roman" pitchFamily="16" charset="0"/>
                <a:cs typeface="Times New Roman" pitchFamily="16" charset="0"/>
              </a:rPr>
              <a:t>Respiratory system consists of  7 rubrics.</a:t>
            </a:r>
          </a:p>
          <a:p>
            <a:pPr marL="339725" indent="-339725" algn="just">
              <a:spcBef>
                <a:spcPts val="800"/>
              </a:spcBef>
              <a:buClr>
                <a:srgbClr val="FFFF00"/>
              </a:buClr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IN" sz="2800" smtClean="0">
              <a:solidFill>
                <a:srgbClr val="CCCCFF"/>
              </a:solidFill>
              <a:latin typeface="Times New Roman" pitchFamily="16" charset="0"/>
              <a:cs typeface="Times New Roman" pitchFamily="16" charset="0"/>
              <a:hlinkClick r:id="rId3"/>
            </a:endParaRPr>
          </a:p>
          <a:p>
            <a:pPr marL="339725" indent="-339725" algn="just">
              <a:spcBef>
                <a:spcPts val="800"/>
              </a:spcBef>
              <a:buClr>
                <a:srgbClr val="FFFF00"/>
              </a:buClr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BRONCHIAL TUBES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</a:t>
            </a:r>
          </a:p>
          <a:p>
            <a:pPr marL="339725" indent="-339725" algn="just">
              <a:spcBef>
                <a:spcPts val="800"/>
              </a:spcBef>
              <a:buClr>
                <a:srgbClr val="FFFF00"/>
              </a:buClr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CHEST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</a:t>
            </a:r>
          </a:p>
          <a:p>
            <a:pPr marL="339725" indent="-339725" algn="just">
              <a:spcBef>
                <a:spcPts val="800"/>
              </a:spcBef>
              <a:buClr>
                <a:srgbClr val="FFFF00"/>
              </a:buClr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4"/>
              </a:rPr>
              <a:t>COUGH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</a:t>
            </a:r>
          </a:p>
          <a:p>
            <a:pPr marL="339725" indent="-339725" algn="just">
              <a:spcBef>
                <a:spcPts val="800"/>
              </a:spcBef>
              <a:buClr>
                <a:srgbClr val="FFFF00"/>
              </a:buClr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5"/>
              </a:rPr>
              <a:t>LARYNX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</a:t>
            </a:r>
          </a:p>
          <a:p>
            <a:pPr marL="339725" indent="-339725" algn="just">
              <a:spcBef>
                <a:spcPts val="800"/>
              </a:spcBef>
              <a:buClr>
                <a:srgbClr val="FFFF00"/>
              </a:buClr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5"/>
              </a:rPr>
              <a:t>LUNGS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</a:t>
            </a:r>
          </a:p>
          <a:p>
            <a:pPr marL="339725" indent="-339725" algn="just">
              <a:spcBef>
                <a:spcPts val="800"/>
              </a:spcBef>
              <a:buClr>
                <a:srgbClr val="FFFF00"/>
              </a:buClr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5"/>
              </a:rPr>
              <a:t>RESPIRATION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</a:t>
            </a:r>
          </a:p>
          <a:p>
            <a:pPr marL="339725" indent="-339725" algn="just">
              <a:spcBef>
                <a:spcPts val="800"/>
              </a:spcBef>
              <a:buClr>
                <a:srgbClr val="FFFF00"/>
              </a:buClr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5"/>
              </a:rPr>
              <a:t>TRACHEA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idx="1"/>
          </p:nvPr>
        </p:nvSpPr>
        <p:spPr>
          <a:xfrm>
            <a:off x="685800" y="609600"/>
            <a:ext cx="7772400" cy="5486400"/>
          </a:xfrm>
        </p:spPr>
        <p:txBody>
          <a:bodyPr rtlCol="0">
            <a:normAutofit/>
          </a:bodyPr>
          <a:lstStyle/>
          <a:p>
            <a:pPr marL="339725" indent="-339725" fontAlgn="auto">
              <a:spcBef>
                <a:spcPts val="800"/>
              </a:spcBef>
              <a:spcAft>
                <a:spcPts val="0"/>
              </a:spcAft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Skin consists of  91 rubrics and many sub rubrics.</a:t>
            </a:r>
          </a:p>
          <a:p>
            <a:pPr marL="339725" indent="-339725" fontAlgn="auto">
              <a:spcBef>
                <a:spcPts val="800"/>
              </a:spcBef>
              <a:spcAft>
                <a:spcPts val="0"/>
              </a:spcAft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 Here also Rubrics are misplaced 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         ex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:- Acne 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IN" sz="2800" dirty="0">
              <a:latin typeface="Times New Roman" pitchFamily="18" charset="0"/>
              <a:cs typeface="Times New Roman" pitchFamily="18" charset="0"/>
            </a:endParaRPr>
          </a:p>
          <a:p>
            <a:pPr marL="339725" indent="-339725" fontAlgn="auto">
              <a:spcBef>
                <a:spcPts val="800"/>
              </a:spcBef>
              <a:spcAft>
                <a:spcPts val="0"/>
              </a:spcAft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Fever consists of  4 rubrics .</a:t>
            </a:r>
          </a:p>
          <a:p>
            <a:pPr marL="339725" indent="-339725" fontAlgn="auto">
              <a:spcBef>
                <a:spcPts val="800"/>
              </a:spcBef>
              <a:spcAft>
                <a:spcPts val="0"/>
              </a:spcAft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These are 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IN" sz="2000" dirty="0" smtClean="0">
              <a:solidFill>
                <a:srgbClr val="CCCCFF"/>
              </a:solidFill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 indent="-342900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IN" sz="2000" dirty="0" smtClean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CHILLINESS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39725" indent="-339725" fontAlgn="auto">
              <a:spcBef>
                <a:spcPts val="800"/>
              </a:spcBef>
              <a:spcAft>
                <a:spcPts val="0"/>
              </a:spcAft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FEBRILE HEAT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39725" indent="-339725" fontAlgn="auto">
              <a:spcBef>
                <a:spcPts val="800"/>
              </a:spcBef>
              <a:spcAft>
                <a:spcPts val="0"/>
              </a:spcAft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SWEAT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39725" indent="-339725" fontAlgn="auto">
              <a:spcBef>
                <a:spcPts val="800"/>
              </a:spcBef>
              <a:spcAft>
                <a:spcPts val="0"/>
              </a:spcAft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TYPE OF FEVER</a:t>
            </a:r>
          </a:p>
          <a:p>
            <a:pPr marL="0" indent="0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IN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idx="1"/>
          </p:nvPr>
        </p:nvSpPr>
        <p:spPr>
          <a:xfrm>
            <a:off x="685800" y="762000"/>
            <a:ext cx="7772400" cy="5334000"/>
          </a:xfrm>
        </p:spPr>
        <p:txBody>
          <a:bodyPr rtlCol="0">
            <a:normAutofit/>
          </a:bodyPr>
          <a:lstStyle/>
          <a:p>
            <a:pPr marL="339725" indent="-339725" fontAlgn="auto">
              <a:spcBef>
                <a:spcPts val="800"/>
              </a:spcBef>
              <a:spcAft>
                <a:spcPts val="0"/>
              </a:spcAft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IN" sz="3200" dirty="0">
                <a:latin typeface="Times New Roman" pitchFamily="18" charset="0"/>
                <a:cs typeface="Times New Roman" pitchFamily="18" charset="0"/>
              </a:rPr>
              <a:t>Nervous system consists of 3 rubrics.</a:t>
            </a:r>
          </a:p>
          <a:p>
            <a:pPr marL="339725" indent="-339725" fontAlgn="auto">
              <a:spcBef>
                <a:spcPts val="800"/>
              </a:spcBef>
              <a:spcAft>
                <a:spcPts val="0"/>
              </a:spcAft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IN" sz="3200" dirty="0">
                <a:latin typeface="Times New Roman" pitchFamily="18" charset="0"/>
                <a:cs typeface="Times New Roman" pitchFamily="18" charset="0"/>
              </a:rPr>
              <a:t> These </a:t>
            </a: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are</a:t>
            </a:r>
          </a:p>
          <a:p>
            <a:pPr marL="0" indent="0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39725" indent="-339725" fontAlgn="auto">
              <a:spcBef>
                <a:spcPts val="800"/>
              </a:spcBef>
              <a:spcAft>
                <a:spcPts val="0"/>
              </a:spcAft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IN" sz="2000" dirty="0" smtClean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BRAIN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39725" indent="-339725" fontAlgn="auto">
              <a:spcBef>
                <a:spcPts val="800"/>
              </a:spcBef>
              <a:spcAft>
                <a:spcPts val="0"/>
              </a:spcAft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IN" sz="2000" dirty="0" smtClean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SLEEP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39725" indent="-339725" fontAlgn="auto">
              <a:spcBef>
                <a:spcPts val="800"/>
              </a:spcBef>
              <a:spcAft>
                <a:spcPts val="0"/>
              </a:spcAft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IN" sz="2000" dirty="0" smtClean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GENERALITIES</a:t>
            </a:r>
            <a:endParaRPr lang="en-IN" sz="2000" dirty="0">
              <a:solidFill>
                <a:srgbClr val="CCCCFF"/>
              </a:solidFill>
              <a:latin typeface="Times New Roman" pitchFamily="18" charset="0"/>
              <a:cs typeface="Times New Roman" pitchFamily="18" charset="0"/>
              <a:hlinkClick r:id="rId4"/>
            </a:endParaRPr>
          </a:p>
          <a:p>
            <a:pPr marL="339725" indent="-339725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IN" sz="3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ChangeArrowheads="1"/>
          </p:cNvSpPr>
          <p:nvPr>
            <p:ph idx="1"/>
          </p:nvPr>
        </p:nvSpPr>
        <p:spPr>
          <a:xfrm>
            <a:off x="685800" y="457200"/>
            <a:ext cx="7772400" cy="5638800"/>
          </a:xfrm>
        </p:spPr>
        <p:txBody>
          <a:bodyPr rtlCol="0">
            <a:normAutofit/>
          </a:bodyPr>
          <a:lstStyle/>
          <a:p>
            <a:pPr marL="339725" indent="-339725" algn="just" fontAlgn="auto">
              <a:spcBef>
                <a:spcPts val="800"/>
              </a:spcBef>
              <a:spcAft>
                <a:spcPts val="0"/>
              </a:spcAft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39725" indent="-339725" algn="just" fontAlgn="auto">
              <a:spcBef>
                <a:spcPts val="800"/>
              </a:spcBef>
              <a:spcAft>
                <a:spcPts val="0"/>
              </a:spcAft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Generalities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consists of 43 rubrics. P-953.</a:t>
            </a:r>
          </a:p>
          <a:p>
            <a:pPr marL="339725" indent="-339725" algn="just" fontAlgn="auto">
              <a:spcBef>
                <a:spcPts val="800"/>
              </a:spcBef>
              <a:spcAft>
                <a:spcPts val="0"/>
              </a:spcAft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important rubrics present in this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chapter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are    Obesity in childhood  p- 965.</a:t>
            </a:r>
          </a:p>
          <a:p>
            <a:pPr marL="0" indent="0" algn="just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Chronic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disease to begin treatment p-957.</a:t>
            </a:r>
          </a:p>
          <a:p>
            <a:pPr marL="339725" indent="-339725" algn="just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Many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diagnostic rubric present in this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chapter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like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Addison’s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disease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p-953</a:t>
            </a:r>
          </a:p>
          <a:p>
            <a:pPr marL="0" indent="0" algn="just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Leucocythemia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p-64</a:t>
            </a:r>
          </a:p>
          <a:p>
            <a:pPr marL="0" indent="0" algn="just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Myxedema  p-965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Grp="1" noChangeArrowheads="1"/>
          </p:cNvSpPr>
          <p:nvPr>
            <p:ph idx="1"/>
          </p:nvPr>
        </p:nvSpPr>
        <p:spPr>
          <a:xfrm>
            <a:off x="685800" y="533400"/>
            <a:ext cx="7772400" cy="5867400"/>
          </a:xfrm>
        </p:spPr>
        <p:txBody>
          <a:bodyPr rtlCol="0">
            <a:normAutofit/>
          </a:bodyPr>
          <a:lstStyle/>
          <a:p>
            <a:pPr marL="339725" indent="-339725" algn="just" fontAlgn="auto">
              <a:spcBef>
                <a:spcPts val="800"/>
              </a:spcBef>
              <a:spcAft>
                <a:spcPts val="0"/>
              </a:spcAft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Modalities consists of 2 rubrics.</a:t>
            </a:r>
          </a:p>
          <a:p>
            <a:pPr marL="339725" indent="-339725" algn="just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Aggravation and Amelioration.</a:t>
            </a:r>
          </a:p>
          <a:p>
            <a:pPr marL="339725" indent="-339725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Aggravation consists of  204 sub rubrics, Amelioration consists of 124 sub rubrics.</a:t>
            </a:r>
          </a:p>
          <a:p>
            <a:pPr marL="339725" indent="-339725" algn="just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Important sub rubrics present here are</a:t>
            </a:r>
          </a:p>
          <a:p>
            <a:pPr marL="0" indent="0" algn="just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Brushing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teeth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agg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p-968.</a:t>
            </a:r>
          </a:p>
          <a:p>
            <a:pPr marL="0" indent="0" algn="just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Conversation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agg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p-969.</a:t>
            </a:r>
          </a:p>
          <a:p>
            <a:pPr marL="0" indent="0" algn="just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Sun pain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agg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p-973.</a:t>
            </a:r>
          </a:p>
          <a:p>
            <a:pPr marL="0" indent="0" algn="just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Oil application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amel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p-977.</a:t>
            </a:r>
          </a:p>
          <a:p>
            <a:pPr marL="0" indent="0" algn="just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Combing hair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amel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p-976.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fontAlgn="auto"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IN" dirty="0">
                <a:solidFill>
                  <a:srgbClr val="0070C0"/>
                </a:solidFill>
              </a:rPr>
              <a:t>Application / Adaptability</a:t>
            </a:r>
          </a:p>
        </p:txBody>
      </p:sp>
      <p:sp>
        <p:nvSpPr>
          <p:cNvPr id="36867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algn="just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IN" sz="2800" smtClean="0">
                <a:latin typeface="Times New Roman" pitchFamily="16" charset="0"/>
                <a:cs typeface="Times New Roman" pitchFamily="16" charset="0"/>
              </a:rPr>
              <a:t>Where the pathology or diagnosis is clearly marked.</a:t>
            </a:r>
          </a:p>
          <a:p>
            <a:pPr algn="just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IN" sz="2800" smtClean="0">
                <a:latin typeface="Times New Roman" pitchFamily="16" charset="0"/>
                <a:cs typeface="Times New Roman" pitchFamily="16" charset="0"/>
              </a:rPr>
              <a:t>Cause is clearly indicated.</a:t>
            </a:r>
          </a:p>
          <a:p>
            <a:pPr algn="just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IN" sz="2800" smtClean="0">
                <a:latin typeface="Times New Roman" pitchFamily="16" charset="0"/>
                <a:cs typeface="Times New Roman" pitchFamily="16" charset="0"/>
              </a:rPr>
              <a:t> Presence of Concomitants.</a:t>
            </a:r>
          </a:p>
          <a:p>
            <a:pPr algn="just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IN" sz="2800" smtClean="0">
                <a:latin typeface="Times New Roman" pitchFamily="16" charset="0"/>
                <a:cs typeface="Times New Roman" pitchFamily="16" charset="0"/>
              </a:rPr>
              <a:t>Modalities are well marked.</a:t>
            </a:r>
          </a:p>
          <a:p>
            <a:pPr algn="just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IN" sz="2800" smtClean="0">
                <a:latin typeface="Times New Roman" pitchFamily="16" charset="0"/>
                <a:cs typeface="Times New Roman" pitchFamily="16" charset="0"/>
              </a:rPr>
              <a:t>Lack of mental symptoms.</a:t>
            </a:r>
          </a:p>
          <a:p>
            <a:pPr algn="just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IN" sz="2800" smtClean="0">
                <a:latin typeface="Times New Roman" pitchFamily="16" charset="0"/>
                <a:cs typeface="Times New Roman" pitchFamily="16" charset="0"/>
              </a:rPr>
              <a:t> Presence of Sensation and location . 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fontAlgn="auto"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IN" dirty="0">
                <a:solidFill>
                  <a:srgbClr val="0070C0"/>
                </a:solidFill>
              </a:rPr>
              <a:t>Advantages</a:t>
            </a:r>
          </a:p>
        </p:txBody>
      </p:sp>
      <p:sp>
        <p:nvSpPr>
          <p:cNvPr id="37891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algn="just"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Lot of clinical rubrics for snap shot prescription.</a:t>
            </a:r>
          </a:p>
          <a:p>
            <a:pPr algn="just"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One sided case can handle easily.</a:t>
            </a:r>
          </a:p>
          <a:p>
            <a:pPr algn="just"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Consists of many rubrics and sub rubrics in every chapters.</a:t>
            </a:r>
          </a:p>
          <a:p>
            <a:pPr algn="just"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 Easy to prescribe in bedside.</a:t>
            </a:r>
          </a:p>
          <a:p>
            <a:pPr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Systematical arrangement according to Hahnemann schema.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fontAlgn="auto"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IN" dirty="0" smtClean="0">
                <a:solidFill>
                  <a:srgbClr val="0070C0"/>
                </a:solidFill>
              </a:rPr>
              <a:t>LIMITATIONS</a:t>
            </a:r>
            <a:endParaRPr lang="en-IN" dirty="0">
              <a:solidFill>
                <a:srgbClr val="0070C0"/>
              </a:solidFill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7772400" cy="5313363"/>
          </a:xfrm>
        </p:spPr>
        <p:txBody>
          <a:bodyPr rtlCol="0">
            <a:normAutofit lnSpcReduction="10000"/>
          </a:bodyPr>
          <a:lstStyle/>
          <a:p>
            <a:pPr algn="just" fontAlgn="auto">
              <a:spcBef>
                <a:spcPts val="7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Only 2 gradation is present.</a:t>
            </a:r>
          </a:p>
          <a:p>
            <a:pPr algn="just" fontAlgn="auto">
              <a:spcBef>
                <a:spcPts val="7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Many old terminologies is used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 algn="just" fontAlgn="auto">
              <a:spcBef>
                <a:spcPts val="700"/>
              </a:spcBef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ex :-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Ephelis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(Sunburn) p-907.</a:t>
            </a:r>
          </a:p>
          <a:p>
            <a:pPr algn="just" fontAlgn="auto">
              <a:spcBef>
                <a:spcPts val="7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Many chapter consist of misplaced rubrics, so confusion comes.</a:t>
            </a:r>
          </a:p>
          <a:p>
            <a:pPr algn="just" fontAlgn="auto">
              <a:spcBef>
                <a:spcPts val="7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Many unproved remedy also included here, like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Tetradyn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Sulphon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etc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p- 869.</a:t>
            </a:r>
          </a:p>
          <a:p>
            <a:pPr algn="just" fontAlgn="auto">
              <a:spcBef>
                <a:spcPts val="7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Many rubrics or sub rubrics having only single remedy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4300" indent="0" algn="just" fontAlgn="auto">
              <a:spcBef>
                <a:spcPts val="700"/>
              </a:spcBef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Ex :- Polycythemia –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Phos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p-965.</a:t>
            </a:r>
          </a:p>
          <a:p>
            <a:pPr algn="just" fontAlgn="auto">
              <a:spcBef>
                <a:spcPts val="7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Very less number of cross references present.</a:t>
            </a:r>
          </a:p>
          <a:p>
            <a:pPr algn="just" fontAlgn="auto">
              <a:spcBef>
                <a:spcPts val="700"/>
              </a:spcBef>
              <a:spcAft>
                <a:spcPts val="0"/>
              </a:spcAft>
              <a:buFont typeface="Times New Roman" pitchFamily="16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 lIns="0" tIns="0" rIns="0" bIns="0"/>
          <a:lstStyle/>
          <a:p>
            <a:pPr marL="114300" indent="0" algn="ctr">
              <a:buFont typeface="Arial" charset="0"/>
              <a:buNone/>
            </a:pPr>
            <a:endParaRPr lang="en-US" sz="4800" smtClean="0">
              <a:solidFill>
                <a:srgbClr val="FF0000"/>
              </a:solidFill>
            </a:endParaRPr>
          </a:p>
          <a:p>
            <a:pPr marL="114300" indent="0" algn="ctr">
              <a:buFont typeface="Arial" charset="0"/>
              <a:buNone/>
            </a:pPr>
            <a:r>
              <a:rPr lang="en-US" sz="4800" smtClean="0">
                <a:solidFill>
                  <a:srgbClr val="FF0000"/>
                </a:solidFill>
              </a:rPr>
              <a:t>THANK YOU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fontAlgn="auto"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IN" dirty="0">
                <a:solidFill>
                  <a:srgbClr val="0070C0"/>
                </a:solidFill>
              </a:rPr>
              <a:t>About the book in brief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Entire book consists of  3  parts.</a:t>
            </a:r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First part – Materia medica</a:t>
            </a:r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Second part – Repertory</a:t>
            </a:r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Third part – Miscellaneous, consists of …. </a:t>
            </a:r>
          </a:p>
          <a:p>
            <a:pPr>
              <a:buFont typeface="Times New Roman" pitchFamily="16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            Index to repertory only in 9</a:t>
            </a:r>
            <a:r>
              <a:rPr lang="en-US" sz="2800" baseline="30000" smtClean="0">
                <a:latin typeface="Times New Roman" pitchFamily="16" charset="0"/>
                <a:cs typeface="Times New Roman" pitchFamily="16" charset="0"/>
              </a:rPr>
              <a:t>th</a:t>
            </a: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 edition.</a:t>
            </a:r>
          </a:p>
          <a:p>
            <a:pPr>
              <a:buFont typeface="Times New Roman" pitchFamily="16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            Therapeutic index</a:t>
            </a:r>
          </a:p>
          <a:p>
            <a:pPr>
              <a:buFont typeface="Times New Roman" pitchFamily="16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            List of common name of remedies.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idx="1"/>
          </p:nvPr>
        </p:nvSpPr>
        <p:spPr>
          <a:xfrm>
            <a:off x="685800" y="762000"/>
            <a:ext cx="7772400" cy="5334000"/>
          </a:xfrm>
        </p:spPr>
        <p:txBody>
          <a:bodyPr rtlCol="0">
            <a:normAutofit/>
          </a:bodyPr>
          <a:lstStyle/>
          <a:p>
            <a:pPr marL="457200" indent="-457200" algn="just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List of pharmaceutical and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latin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name of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remedies.</a:t>
            </a:r>
          </a:p>
          <a:p>
            <a:pPr marL="339725" indent="-339725" algn="just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50 Indian Homoeopathic drugs.</a:t>
            </a:r>
          </a:p>
          <a:p>
            <a:pPr marL="339725" indent="-339725" algn="just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Relationship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remedies and sides of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body, by Gibson Miller.</a:t>
            </a:r>
          </a:p>
          <a:p>
            <a:pPr marL="457200" indent="-457200" algn="just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Drug affinities.</a:t>
            </a:r>
          </a:p>
          <a:p>
            <a:pPr marL="339725" indent="-339725" algn="just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Essentials of rare and uncommon remedies.</a:t>
            </a:r>
          </a:p>
          <a:p>
            <a:pPr marL="339725" indent="-339725" algn="just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65150"/>
            <a:ext cx="7772400" cy="6985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IN" sz="4000" dirty="0">
                <a:solidFill>
                  <a:srgbClr val="0070C0"/>
                </a:solidFill>
              </a:rPr>
              <a:t>Year of Publication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772400" cy="51816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1</a:t>
            </a:r>
            <a:r>
              <a:rPr lang="en-US" sz="2800" baseline="30000" smtClean="0">
                <a:latin typeface="Times New Roman" pitchFamily="16" charset="0"/>
                <a:cs typeface="Times New Roman" pitchFamily="16" charset="0"/>
              </a:rPr>
              <a:t>st</a:t>
            </a: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 edition : 1901, no repertory part.</a:t>
            </a:r>
          </a:p>
          <a:p>
            <a:pPr>
              <a:lnSpc>
                <a:spcPct val="80000"/>
              </a:lnSpc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2</a:t>
            </a:r>
            <a:r>
              <a:rPr lang="en-US" sz="2800" baseline="30000" smtClean="0">
                <a:latin typeface="Times New Roman" pitchFamily="16" charset="0"/>
                <a:cs typeface="Times New Roman" pitchFamily="16" charset="0"/>
              </a:rPr>
              <a:t>nd</a:t>
            </a: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 edition : 1903, no repertory part.</a:t>
            </a:r>
          </a:p>
          <a:p>
            <a:pPr>
              <a:lnSpc>
                <a:spcPct val="80000"/>
              </a:lnSpc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3</a:t>
            </a:r>
            <a:r>
              <a:rPr lang="en-US" sz="2800" baseline="30000" smtClean="0">
                <a:latin typeface="Times New Roman" pitchFamily="16" charset="0"/>
                <a:cs typeface="Times New Roman" pitchFamily="16" charset="0"/>
              </a:rPr>
              <a:t>rd</a:t>
            </a: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 edition : 1906, added repertory part.</a:t>
            </a:r>
          </a:p>
          <a:p>
            <a:pPr>
              <a:lnSpc>
                <a:spcPct val="80000"/>
              </a:lnSpc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4</a:t>
            </a:r>
            <a:r>
              <a:rPr lang="en-US" sz="2800" baseline="30000" smtClean="0">
                <a:latin typeface="Times New Roman" pitchFamily="16" charset="0"/>
                <a:cs typeface="Times New Roman" pitchFamily="16" charset="0"/>
              </a:rPr>
              <a:t>th</a:t>
            </a: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 edition : ?</a:t>
            </a:r>
          </a:p>
          <a:p>
            <a:pPr>
              <a:lnSpc>
                <a:spcPct val="80000"/>
              </a:lnSpc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5</a:t>
            </a:r>
            <a:r>
              <a:rPr lang="en-US" sz="2800" baseline="30000" smtClean="0">
                <a:latin typeface="Times New Roman" pitchFamily="16" charset="0"/>
                <a:cs typeface="Times New Roman" pitchFamily="16" charset="0"/>
              </a:rPr>
              <a:t>th</a:t>
            </a: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 edition : 1912 + repertory.</a:t>
            </a:r>
          </a:p>
          <a:p>
            <a:pPr>
              <a:lnSpc>
                <a:spcPct val="80000"/>
              </a:lnSpc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6</a:t>
            </a:r>
            <a:r>
              <a:rPr lang="en-US" sz="2800" baseline="30000" smtClean="0">
                <a:latin typeface="Times New Roman" pitchFamily="16" charset="0"/>
                <a:cs typeface="Times New Roman" pitchFamily="16" charset="0"/>
              </a:rPr>
              <a:t>th</a:t>
            </a: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 edition : 1916 + repertory.</a:t>
            </a:r>
          </a:p>
          <a:p>
            <a:pPr>
              <a:lnSpc>
                <a:spcPct val="80000"/>
              </a:lnSpc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7</a:t>
            </a:r>
            <a:r>
              <a:rPr lang="en-US" sz="2800" baseline="30000" smtClean="0">
                <a:latin typeface="Times New Roman" pitchFamily="16" charset="0"/>
                <a:cs typeface="Times New Roman" pitchFamily="16" charset="0"/>
              </a:rPr>
              <a:t>th</a:t>
            </a: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 &amp; 8</a:t>
            </a:r>
            <a:r>
              <a:rPr lang="en-US" sz="2800" baseline="30000" smtClean="0">
                <a:latin typeface="Times New Roman" pitchFamily="16" charset="0"/>
                <a:cs typeface="Times New Roman" pitchFamily="16" charset="0"/>
              </a:rPr>
              <a:t>th</a:t>
            </a: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 edition : 1922 + repertory.</a:t>
            </a:r>
          </a:p>
          <a:p>
            <a:pPr>
              <a:lnSpc>
                <a:spcPct val="80000"/>
              </a:lnSpc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9</a:t>
            </a:r>
            <a:r>
              <a:rPr lang="en-US" sz="2800" baseline="30000" smtClean="0">
                <a:latin typeface="Times New Roman" pitchFamily="16" charset="0"/>
                <a:cs typeface="Times New Roman" pitchFamily="16" charset="0"/>
              </a:rPr>
              <a:t>th</a:t>
            </a: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 edition : 1927 + repertory. (The last edition by </a:t>
            </a:r>
          </a:p>
          <a:p>
            <a:pPr>
              <a:lnSpc>
                <a:spcPct val="80000"/>
              </a:lnSpc>
              <a:spcBef>
                <a:spcPts val="700"/>
              </a:spcBef>
              <a:buFont typeface="Times New Roman" pitchFamily="16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                             Boericke).</a:t>
            </a:r>
          </a:p>
          <a:p>
            <a:pPr>
              <a:lnSpc>
                <a:spcPct val="80000"/>
              </a:lnSpc>
              <a:spcBef>
                <a:spcPts val="700"/>
              </a:spcBef>
              <a:buFont typeface="Times New Roman" pitchFamily="16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  1998, 2001 : Augmented, &amp;  Re-augmented</a:t>
            </a:r>
          </a:p>
          <a:p>
            <a:pPr>
              <a:lnSpc>
                <a:spcPct val="80000"/>
              </a:lnSpc>
              <a:spcBef>
                <a:spcPts val="700"/>
              </a:spcBef>
              <a:buFont typeface="Times New Roman" pitchFamily="16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        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fontAlgn="auto"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IN" dirty="0">
                <a:solidFill>
                  <a:srgbClr val="0070C0"/>
                </a:solidFill>
              </a:rPr>
              <a:t>Gradation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Here 2 grades used in both materia medica &amp; repertory part.</a:t>
            </a:r>
          </a:p>
          <a:p>
            <a:pPr>
              <a:buFont typeface="Times New Roman" pitchFamily="16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      1</a:t>
            </a:r>
            <a:r>
              <a:rPr lang="en-US" sz="2800" baseline="30000" smtClean="0">
                <a:latin typeface="Times New Roman" pitchFamily="16" charset="0"/>
                <a:cs typeface="Times New Roman" pitchFamily="16" charset="0"/>
              </a:rPr>
              <a:t>st</a:t>
            </a: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 grade :- Italics (Most verified clinical </a:t>
            </a:r>
          </a:p>
          <a:p>
            <a:pPr>
              <a:buFont typeface="Times New Roman" pitchFamily="16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           remedy) 2marks.</a:t>
            </a:r>
          </a:p>
          <a:p>
            <a:pPr>
              <a:buFont typeface="Times New Roman" pitchFamily="16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      2</a:t>
            </a:r>
            <a:r>
              <a:rPr lang="en-US" sz="2800" baseline="30000" smtClean="0">
                <a:latin typeface="Times New Roman" pitchFamily="16" charset="0"/>
                <a:cs typeface="Times New Roman" pitchFamily="16" charset="0"/>
              </a:rPr>
              <a:t>nd</a:t>
            </a: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 grade :- Ordinary roman. 1mark.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8382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IN" dirty="0">
                <a:solidFill>
                  <a:srgbClr val="0070C0"/>
                </a:solidFill>
              </a:rPr>
              <a:t>Preface by author to 9</a:t>
            </a:r>
            <a:r>
              <a:rPr lang="en-IN" baseline="30000" dirty="0">
                <a:solidFill>
                  <a:srgbClr val="0070C0"/>
                </a:solidFill>
              </a:rPr>
              <a:t>th</a:t>
            </a:r>
            <a:r>
              <a:rPr lang="en-IN" dirty="0">
                <a:solidFill>
                  <a:srgbClr val="0070C0"/>
                </a:solidFill>
              </a:rPr>
              <a:t> edition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The book contains the well known verified characteristic symptoms of all our medicines besides other less important symptoms aiding the selection of the curative remedy. 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 algn="just" fontAlgn="auto"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IN" sz="2800" dirty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All the new medicines and essentials of the published clinical experience of the school have been added.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marL="339725" indent="-339725" algn="just">
              <a:spcBef>
                <a:spcPts val="800"/>
              </a:spcBef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I have included nosological terms in the symptomatology and Therapeutic Index, as this is a practical handbook for every-day service, and any aid for finding the curative remedy ought to be utilized.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51</TotalTime>
  <Words>1765</Words>
  <Application>Microsoft Office PowerPoint</Application>
  <PresentationFormat>On-screen Show (4:3)</PresentationFormat>
  <Paragraphs>286</Paragraphs>
  <Slides>38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7" baseType="lpstr">
      <vt:lpstr>Algerian</vt:lpstr>
      <vt:lpstr>AngsanaUPC</vt:lpstr>
      <vt:lpstr>Arial</vt:lpstr>
      <vt:lpstr>Arial Black</vt:lpstr>
      <vt:lpstr>Calibri</vt:lpstr>
      <vt:lpstr>Times New Roman</vt:lpstr>
      <vt:lpstr>Trebuchet MS</vt:lpstr>
      <vt:lpstr>Wingdings 3</vt:lpstr>
      <vt:lpstr>Facet</vt:lpstr>
      <vt:lpstr>Pocket manual of homoeopathic material medica and repertory - William boericke</vt:lpstr>
      <vt:lpstr>Pocket Manual of HOMOEOPATHIC Materia Medica &amp; REPERTORY</vt:lpstr>
      <vt:lpstr>About author</vt:lpstr>
      <vt:lpstr>About the book in brief</vt:lpstr>
      <vt:lpstr>PowerPoint Presentation</vt:lpstr>
      <vt:lpstr>Year of Publication</vt:lpstr>
      <vt:lpstr>Gradation</vt:lpstr>
      <vt:lpstr>Preface by author to 9th edition</vt:lpstr>
      <vt:lpstr>PowerPoint Presentation</vt:lpstr>
      <vt:lpstr>Prefatory note to the Repertory by  OSCAR. E. BOERICKE.</vt:lpstr>
      <vt:lpstr>PowerPoint Presentation</vt:lpstr>
      <vt:lpstr>PowerPoint Presentation</vt:lpstr>
      <vt:lpstr>Repertory part</vt:lpstr>
      <vt:lpstr>Plan &amp; construction of Repertory</vt:lpstr>
      <vt:lpstr>PowerPoint Presentation</vt:lpstr>
      <vt:lpstr>Mind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Application / Adaptability</vt:lpstr>
      <vt:lpstr>Advantages</vt:lpstr>
      <vt:lpstr>LIMITATIONS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Pethamber</dc:creator>
  <cp:lastModifiedBy>Admin</cp:lastModifiedBy>
  <cp:revision>10</cp:revision>
  <dcterms:modified xsi:type="dcterms:W3CDTF">2019-12-28T07:21:15Z</dcterms:modified>
</cp:coreProperties>
</file>